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Asap" panose="020B0604020202020204" charset="-93"/>
      <p:regular r:id="rId22"/>
    </p:embeddedFont>
    <p:embeddedFont>
      <p:font typeface="Asap Bold" panose="020B0604020202020204" charset="-93"/>
      <p:regular r:id="rId23"/>
    </p:embeddedFont>
    <p:embeddedFont>
      <p:font typeface="Cabin" panose="020B0604020202020204" charset="-93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Glass Antiqua" panose="020B0604020202020204" charset="0"/>
      <p:regular r:id="rId29"/>
    </p:embeddedFont>
    <p:embeddedFont>
      <p:font typeface="More Sugar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970" y="1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4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8.png"/><Relationship Id="rId4" Type="http://schemas.openxmlformats.org/officeDocument/2006/relationships/image" Target="../media/image2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5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8.png"/><Relationship Id="rId4" Type="http://schemas.openxmlformats.org/officeDocument/2006/relationships/image" Target="../media/image2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8.png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8.png"/><Relationship Id="rId7" Type="http://schemas.openxmlformats.org/officeDocument/2006/relationships/image" Target="../media/image5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25.png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8.png"/><Relationship Id="rId4" Type="http://schemas.openxmlformats.org/officeDocument/2006/relationships/image" Target="../media/image2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6.png"/><Relationship Id="rId4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8111" r="-18111"/>
            </a:stretch>
          </a:blipFill>
        </p:spPr>
      </p:sp>
      <p:sp>
        <p:nvSpPr>
          <p:cNvPr id="3" name="Freeform 3"/>
          <p:cNvSpPr/>
          <p:nvPr/>
        </p:nvSpPr>
        <p:spPr>
          <a:xfrm rot="6207075">
            <a:off x="5369742" y="-740308"/>
            <a:ext cx="3958482" cy="6423500"/>
          </a:xfrm>
          <a:custGeom>
            <a:avLst/>
            <a:gdLst/>
            <a:ahLst/>
            <a:cxnLst/>
            <a:rect l="l" t="t" r="r" b="b"/>
            <a:pathLst>
              <a:path w="3958482" h="6423500">
                <a:moveTo>
                  <a:pt x="0" y="0"/>
                </a:moveTo>
                <a:lnTo>
                  <a:pt x="3958482" y="0"/>
                </a:lnTo>
                <a:lnTo>
                  <a:pt x="3958482" y="6423500"/>
                </a:lnTo>
                <a:lnTo>
                  <a:pt x="0" y="642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99403">
            <a:off x="1886030" y="935479"/>
            <a:ext cx="14935721" cy="8532031"/>
          </a:xfrm>
          <a:custGeom>
            <a:avLst/>
            <a:gdLst/>
            <a:ahLst/>
            <a:cxnLst/>
            <a:rect l="l" t="t" r="r" b="b"/>
            <a:pathLst>
              <a:path w="14935721" h="8532031">
                <a:moveTo>
                  <a:pt x="0" y="0"/>
                </a:moveTo>
                <a:lnTo>
                  <a:pt x="14935721" y="0"/>
                </a:lnTo>
                <a:lnTo>
                  <a:pt x="14935721" y="8532030"/>
                </a:lnTo>
                <a:lnTo>
                  <a:pt x="0" y="8532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221891" y="4123526"/>
            <a:ext cx="11495643" cy="2020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7"/>
              </a:lnSpc>
            </a:pPr>
            <a:r>
              <a:rPr lang="en-US" sz="4077" spc="81">
                <a:solidFill>
                  <a:srgbClr val="3B302D"/>
                </a:solidFill>
                <a:latin typeface="Asap"/>
              </a:rPr>
              <a:t>ĐỒ ÁN 1:</a:t>
            </a:r>
          </a:p>
          <a:p>
            <a:pPr algn="ctr">
              <a:lnSpc>
                <a:spcPts val="5523"/>
              </a:lnSpc>
            </a:pPr>
            <a:r>
              <a:rPr lang="en-US" sz="4418" spc="88">
                <a:solidFill>
                  <a:srgbClr val="3B302D"/>
                </a:solidFill>
                <a:latin typeface="Asap"/>
              </a:rPr>
              <a:t>XÂY DỰNG ỨNG DỤNG QUẢN LÝ CỬA HÀNG</a:t>
            </a:r>
          </a:p>
          <a:p>
            <a:pPr marL="0" lvl="0" indent="0" algn="ctr">
              <a:lnSpc>
                <a:spcPts val="5523"/>
              </a:lnSpc>
            </a:pPr>
            <a:r>
              <a:rPr lang="en-US" sz="4418" spc="88">
                <a:solidFill>
                  <a:srgbClr val="3B302D"/>
                </a:solidFill>
                <a:latin typeface="Asap"/>
              </a:rPr>
              <a:t> BÁN TRUYỆN TRANH</a:t>
            </a:r>
          </a:p>
        </p:txBody>
      </p:sp>
      <p:sp>
        <p:nvSpPr>
          <p:cNvPr id="6" name="Freeform 6"/>
          <p:cNvSpPr/>
          <p:nvPr/>
        </p:nvSpPr>
        <p:spPr>
          <a:xfrm rot="-6472576">
            <a:off x="13707498" y="799128"/>
            <a:ext cx="6780985" cy="4839928"/>
          </a:xfrm>
          <a:custGeom>
            <a:avLst/>
            <a:gdLst/>
            <a:ahLst/>
            <a:cxnLst/>
            <a:rect l="l" t="t" r="r" b="b"/>
            <a:pathLst>
              <a:path w="6780985" h="4839928">
                <a:moveTo>
                  <a:pt x="0" y="0"/>
                </a:moveTo>
                <a:lnTo>
                  <a:pt x="6780986" y="0"/>
                </a:lnTo>
                <a:lnTo>
                  <a:pt x="6780986" y="4839928"/>
                </a:lnTo>
                <a:lnTo>
                  <a:pt x="0" y="48399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7828066">
            <a:off x="-832443" y="2296955"/>
            <a:ext cx="4629118" cy="5031650"/>
          </a:xfrm>
          <a:custGeom>
            <a:avLst/>
            <a:gdLst/>
            <a:ahLst/>
            <a:cxnLst/>
            <a:rect l="l" t="t" r="r" b="b"/>
            <a:pathLst>
              <a:path w="4629118" h="5031650">
                <a:moveTo>
                  <a:pt x="0" y="0"/>
                </a:moveTo>
                <a:lnTo>
                  <a:pt x="4629118" y="0"/>
                </a:lnTo>
                <a:lnTo>
                  <a:pt x="4629118" y="5031649"/>
                </a:lnTo>
                <a:lnTo>
                  <a:pt x="0" y="50316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475521">
            <a:off x="3359161" y="7356539"/>
            <a:ext cx="1242995" cy="1699822"/>
          </a:xfrm>
          <a:custGeom>
            <a:avLst/>
            <a:gdLst/>
            <a:ahLst/>
            <a:cxnLst/>
            <a:rect l="l" t="t" r="r" b="b"/>
            <a:pathLst>
              <a:path w="1242995" h="1699822">
                <a:moveTo>
                  <a:pt x="0" y="0"/>
                </a:moveTo>
                <a:lnTo>
                  <a:pt x="1242995" y="0"/>
                </a:lnTo>
                <a:lnTo>
                  <a:pt x="1242995" y="1699823"/>
                </a:lnTo>
                <a:lnTo>
                  <a:pt x="0" y="16998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514232">
            <a:off x="14187106" y="1351236"/>
            <a:ext cx="3544756" cy="2636009"/>
          </a:xfrm>
          <a:custGeom>
            <a:avLst/>
            <a:gdLst/>
            <a:ahLst/>
            <a:cxnLst/>
            <a:rect l="l" t="t" r="r" b="b"/>
            <a:pathLst>
              <a:path w="3544756" h="2636009">
                <a:moveTo>
                  <a:pt x="0" y="0"/>
                </a:moveTo>
                <a:lnTo>
                  <a:pt x="3544755" y="0"/>
                </a:lnTo>
                <a:lnTo>
                  <a:pt x="3544755" y="2636009"/>
                </a:lnTo>
                <a:lnTo>
                  <a:pt x="0" y="263600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2426561">
            <a:off x="14442148" y="6425332"/>
            <a:ext cx="360273" cy="2642001"/>
          </a:xfrm>
          <a:custGeom>
            <a:avLst/>
            <a:gdLst/>
            <a:ahLst/>
            <a:cxnLst/>
            <a:rect l="l" t="t" r="r" b="b"/>
            <a:pathLst>
              <a:path w="360273" h="2642001">
                <a:moveTo>
                  <a:pt x="0" y="0"/>
                </a:moveTo>
                <a:lnTo>
                  <a:pt x="360273" y="0"/>
                </a:lnTo>
                <a:lnTo>
                  <a:pt x="360273" y="2642001"/>
                </a:lnTo>
                <a:lnTo>
                  <a:pt x="0" y="26420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544431" y="3001880"/>
            <a:ext cx="850563" cy="872946"/>
          </a:xfrm>
          <a:custGeom>
            <a:avLst/>
            <a:gdLst/>
            <a:ahLst/>
            <a:cxnLst/>
            <a:rect l="l" t="t" r="r" b="b"/>
            <a:pathLst>
              <a:path w="850563" h="872946">
                <a:moveTo>
                  <a:pt x="0" y="0"/>
                </a:moveTo>
                <a:lnTo>
                  <a:pt x="850563" y="0"/>
                </a:lnTo>
                <a:lnTo>
                  <a:pt x="850563" y="872946"/>
                </a:lnTo>
                <a:lnTo>
                  <a:pt x="0" y="87294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363840" y="1941005"/>
            <a:ext cx="9097446" cy="1060875"/>
          </a:xfrm>
          <a:custGeom>
            <a:avLst/>
            <a:gdLst/>
            <a:ahLst/>
            <a:cxnLst/>
            <a:rect l="l" t="t" r="r" b="b"/>
            <a:pathLst>
              <a:path w="9097446" h="1060875">
                <a:moveTo>
                  <a:pt x="0" y="0"/>
                </a:moveTo>
                <a:lnTo>
                  <a:pt x="9097446" y="0"/>
                </a:lnTo>
                <a:lnTo>
                  <a:pt x="9097446" y="1060875"/>
                </a:lnTo>
                <a:lnTo>
                  <a:pt x="0" y="106087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293688" y="6701850"/>
            <a:ext cx="9352048" cy="106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500">
                <a:solidFill>
                  <a:srgbClr val="B44928"/>
                </a:solidFill>
                <a:latin typeface="Cabin"/>
              </a:rPr>
              <a:t>Họ và tên: Đinh Thiên Trường </a:t>
            </a:r>
          </a:p>
          <a:p>
            <a:pPr algn="ctr">
              <a:lnSpc>
                <a:spcPts val="2800"/>
              </a:lnSpc>
            </a:pPr>
            <a:r>
              <a:rPr lang="en-US" sz="2500">
                <a:solidFill>
                  <a:srgbClr val="B44928"/>
                </a:solidFill>
                <a:latin typeface="Cabin"/>
              </a:rPr>
              <a:t>Mã sinh viên: 10122380</a:t>
            </a:r>
          </a:p>
          <a:p>
            <a:pPr marL="0" lvl="0" indent="0" algn="ctr">
              <a:lnSpc>
                <a:spcPts val="2800"/>
              </a:lnSpc>
            </a:pPr>
            <a:r>
              <a:rPr lang="en-US" sz="2500">
                <a:solidFill>
                  <a:srgbClr val="B44928"/>
                </a:solidFill>
                <a:latin typeface="Cabin"/>
              </a:rPr>
              <a:t>Giáo viên hướng dẫn: TS. Nguyễn Văn Quyết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8111" r="-18111"/>
            </a:stretch>
          </a:blipFill>
        </p:spPr>
      </p:sp>
      <p:sp>
        <p:nvSpPr>
          <p:cNvPr id="3" name="Freeform 3"/>
          <p:cNvSpPr/>
          <p:nvPr/>
        </p:nvSpPr>
        <p:spPr>
          <a:xfrm rot="-1477679">
            <a:off x="17148987" y="8936181"/>
            <a:ext cx="526596" cy="1300236"/>
          </a:xfrm>
          <a:custGeom>
            <a:avLst/>
            <a:gdLst/>
            <a:ahLst/>
            <a:cxnLst/>
            <a:rect l="l" t="t" r="r" b="b"/>
            <a:pathLst>
              <a:path w="526596" h="1300236">
                <a:moveTo>
                  <a:pt x="0" y="0"/>
                </a:moveTo>
                <a:lnTo>
                  <a:pt x="526596" y="0"/>
                </a:lnTo>
                <a:lnTo>
                  <a:pt x="526596" y="1300236"/>
                </a:lnTo>
                <a:lnTo>
                  <a:pt x="0" y="13002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86368">
            <a:off x="17041990" y="9881425"/>
            <a:ext cx="740589" cy="276031"/>
          </a:xfrm>
          <a:custGeom>
            <a:avLst/>
            <a:gdLst/>
            <a:ahLst/>
            <a:cxnLst/>
            <a:rect l="l" t="t" r="r" b="b"/>
            <a:pathLst>
              <a:path w="740589" h="276031">
                <a:moveTo>
                  <a:pt x="0" y="0"/>
                </a:moveTo>
                <a:lnTo>
                  <a:pt x="740589" y="0"/>
                </a:lnTo>
                <a:lnTo>
                  <a:pt x="740589" y="276031"/>
                </a:lnTo>
                <a:lnTo>
                  <a:pt x="0" y="2760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7006"/>
            </a:stretch>
          </a:blipFill>
        </p:spPr>
      </p:sp>
      <p:sp>
        <p:nvSpPr>
          <p:cNvPr id="5" name="Freeform 5"/>
          <p:cNvSpPr/>
          <p:nvPr/>
        </p:nvSpPr>
        <p:spPr>
          <a:xfrm rot="-3933457">
            <a:off x="14491912" y="-5212667"/>
            <a:ext cx="5534776" cy="8905919"/>
          </a:xfrm>
          <a:custGeom>
            <a:avLst/>
            <a:gdLst/>
            <a:ahLst/>
            <a:cxnLst/>
            <a:rect l="l" t="t" r="r" b="b"/>
            <a:pathLst>
              <a:path w="5534776" h="8905919">
                <a:moveTo>
                  <a:pt x="0" y="0"/>
                </a:moveTo>
                <a:lnTo>
                  <a:pt x="5534776" y="0"/>
                </a:lnTo>
                <a:lnTo>
                  <a:pt x="5534776" y="8905919"/>
                </a:lnTo>
                <a:lnTo>
                  <a:pt x="0" y="89059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3938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545137" y="3288577"/>
            <a:ext cx="9451249" cy="5107294"/>
          </a:xfrm>
          <a:custGeom>
            <a:avLst/>
            <a:gdLst/>
            <a:ahLst/>
            <a:cxnLst/>
            <a:rect l="l" t="t" r="r" b="b"/>
            <a:pathLst>
              <a:path w="9451249" h="5107294">
                <a:moveTo>
                  <a:pt x="0" y="0"/>
                </a:moveTo>
                <a:lnTo>
                  <a:pt x="9451249" y="0"/>
                </a:lnTo>
                <a:lnTo>
                  <a:pt x="9451249" y="5107295"/>
                </a:lnTo>
                <a:lnTo>
                  <a:pt x="0" y="51072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09929" y="2951782"/>
            <a:ext cx="7955994" cy="5444089"/>
          </a:xfrm>
          <a:custGeom>
            <a:avLst/>
            <a:gdLst/>
            <a:ahLst/>
            <a:cxnLst/>
            <a:rect l="l" t="t" r="r" b="b"/>
            <a:pathLst>
              <a:path w="7955994" h="5444089">
                <a:moveTo>
                  <a:pt x="0" y="0"/>
                </a:moveTo>
                <a:lnTo>
                  <a:pt x="7955994" y="0"/>
                </a:lnTo>
                <a:lnTo>
                  <a:pt x="7955994" y="5444090"/>
                </a:lnTo>
                <a:lnTo>
                  <a:pt x="0" y="54440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816053"/>
            <a:ext cx="14899524" cy="1728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27"/>
              </a:lnSpc>
            </a:pPr>
            <a:r>
              <a:rPr lang="en-US" sz="5095" spc="101">
                <a:solidFill>
                  <a:srgbClr val="B44928"/>
                </a:solidFill>
                <a:latin typeface="Asap Bold"/>
              </a:rPr>
              <a:t>BIỂU ĐỒ USE CASE VÀ GIAO DIỆN CHỨC NĂNG QUẢN LÝ THÔNG TIN NHÂN VIÊN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8111" r="-18111"/>
            </a:stretch>
          </a:blipFill>
        </p:spPr>
      </p:sp>
      <p:sp>
        <p:nvSpPr>
          <p:cNvPr id="3" name="Freeform 3"/>
          <p:cNvSpPr/>
          <p:nvPr/>
        </p:nvSpPr>
        <p:spPr>
          <a:xfrm rot="-1477679">
            <a:off x="17148987" y="8936181"/>
            <a:ext cx="526596" cy="1300236"/>
          </a:xfrm>
          <a:custGeom>
            <a:avLst/>
            <a:gdLst/>
            <a:ahLst/>
            <a:cxnLst/>
            <a:rect l="l" t="t" r="r" b="b"/>
            <a:pathLst>
              <a:path w="526596" h="1300236">
                <a:moveTo>
                  <a:pt x="0" y="0"/>
                </a:moveTo>
                <a:lnTo>
                  <a:pt x="526596" y="0"/>
                </a:lnTo>
                <a:lnTo>
                  <a:pt x="526596" y="1300236"/>
                </a:lnTo>
                <a:lnTo>
                  <a:pt x="0" y="13002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86368">
            <a:off x="17041990" y="9881425"/>
            <a:ext cx="740589" cy="276031"/>
          </a:xfrm>
          <a:custGeom>
            <a:avLst/>
            <a:gdLst/>
            <a:ahLst/>
            <a:cxnLst/>
            <a:rect l="l" t="t" r="r" b="b"/>
            <a:pathLst>
              <a:path w="740589" h="276031">
                <a:moveTo>
                  <a:pt x="0" y="0"/>
                </a:moveTo>
                <a:lnTo>
                  <a:pt x="740589" y="0"/>
                </a:lnTo>
                <a:lnTo>
                  <a:pt x="740589" y="276031"/>
                </a:lnTo>
                <a:lnTo>
                  <a:pt x="0" y="2760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7006"/>
            </a:stretch>
          </a:blipFill>
        </p:spPr>
      </p:sp>
      <p:sp>
        <p:nvSpPr>
          <p:cNvPr id="5" name="Freeform 5"/>
          <p:cNvSpPr/>
          <p:nvPr/>
        </p:nvSpPr>
        <p:spPr>
          <a:xfrm rot="-3933457">
            <a:off x="14491912" y="-5212667"/>
            <a:ext cx="5534776" cy="8905919"/>
          </a:xfrm>
          <a:custGeom>
            <a:avLst/>
            <a:gdLst/>
            <a:ahLst/>
            <a:cxnLst/>
            <a:rect l="l" t="t" r="r" b="b"/>
            <a:pathLst>
              <a:path w="5534776" h="8905919">
                <a:moveTo>
                  <a:pt x="0" y="0"/>
                </a:moveTo>
                <a:lnTo>
                  <a:pt x="5534776" y="0"/>
                </a:lnTo>
                <a:lnTo>
                  <a:pt x="5534776" y="8905919"/>
                </a:lnTo>
                <a:lnTo>
                  <a:pt x="0" y="89059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3938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478462" y="3149960"/>
            <a:ext cx="9444090" cy="5130416"/>
          </a:xfrm>
          <a:custGeom>
            <a:avLst/>
            <a:gdLst/>
            <a:ahLst/>
            <a:cxnLst/>
            <a:rect l="l" t="t" r="r" b="b"/>
            <a:pathLst>
              <a:path w="9444090" h="5130416">
                <a:moveTo>
                  <a:pt x="0" y="0"/>
                </a:moveTo>
                <a:lnTo>
                  <a:pt x="9444089" y="0"/>
                </a:lnTo>
                <a:lnTo>
                  <a:pt x="9444089" y="5130416"/>
                </a:lnTo>
                <a:lnTo>
                  <a:pt x="0" y="51304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75547" y="4496154"/>
            <a:ext cx="8036251" cy="3784222"/>
          </a:xfrm>
          <a:custGeom>
            <a:avLst/>
            <a:gdLst/>
            <a:ahLst/>
            <a:cxnLst/>
            <a:rect l="l" t="t" r="r" b="b"/>
            <a:pathLst>
              <a:path w="8036251" h="3784222">
                <a:moveTo>
                  <a:pt x="0" y="0"/>
                </a:moveTo>
                <a:lnTo>
                  <a:pt x="8036251" y="0"/>
                </a:lnTo>
                <a:lnTo>
                  <a:pt x="8036251" y="3784222"/>
                </a:lnTo>
                <a:lnTo>
                  <a:pt x="0" y="37842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816053"/>
            <a:ext cx="14899524" cy="1728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27"/>
              </a:lnSpc>
            </a:pPr>
            <a:r>
              <a:rPr lang="en-US" sz="5095" spc="101">
                <a:solidFill>
                  <a:srgbClr val="B44928"/>
                </a:solidFill>
                <a:latin typeface="Asap Bold"/>
              </a:rPr>
              <a:t>BIỂU ĐỒ USE CASE VÀ GIAO DIỆN CHỨC NĂNG QUẢN LÝ THÔNG TIN HOÁ ĐƠN NHẬP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8111" r="-18111"/>
            </a:stretch>
          </a:blipFill>
        </p:spPr>
      </p:sp>
      <p:sp>
        <p:nvSpPr>
          <p:cNvPr id="3" name="Freeform 3"/>
          <p:cNvSpPr/>
          <p:nvPr/>
        </p:nvSpPr>
        <p:spPr>
          <a:xfrm rot="-1477679">
            <a:off x="17148987" y="8936181"/>
            <a:ext cx="526596" cy="1300236"/>
          </a:xfrm>
          <a:custGeom>
            <a:avLst/>
            <a:gdLst/>
            <a:ahLst/>
            <a:cxnLst/>
            <a:rect l="l" t="t" r="r" b="b"/>
            <a:pathLst>
              <a:path w="526596" h="1300236">
                <a:moveTo>
                  <a:pt x="0" y="0"/>
                </a:moveTo>
                <a:lnTo>
                  <a:pt x="526596" y="0"/>
                </a:lnTo>
                <a:lnTo>
                  <a:pt x="526596" y="1300236"/>
                </a:lnTo>
                <a:lnTo>
                  <a:pt x="0" y="13002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86368">
            <a:off x="17041990" y="9881425"/>
            <a:ext cx="740589" cy="276031"/>
          </a:xfrm>
          <a:custGeom>
            <a:avLst/>
            <a:gdLst/>
            <a:ahLst/>
            <a:cxnLst/>
            <a:rect l="l" t="t" r="r" b="b"/>
            <a:pathLst>
              <a:path w="740589" h="276031">
                <a:moveTo>
                  <a:pt x="0" y="0"/>
                </a:moveTo>
                <a:lnTo>
                  <a:pt x="740589" y="0"/>
                </a:lnTo>
                <a:lnTo>
                  <a:pt x="740589" y="276031"/>
                </a:lnTo>
                <a:lnTo>
                  <a:pt x="0" y="2760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7006"/>
            </a:stretch>
          </a:blipFill>
        </p:spPr>
      </p:sp>
      <p:sp>
        <p:nvSpPr>
          <p:cNvPr id="5" name="Freeform 5"/>
          <p:cNvSpPr/>
          <p:nvPr/>
        </p:nvSpPr>
        <p:spPr>
          <a:xfrm rot="-3933457">
            <a:off x="14491912" y="-5212667"/>
            <a:ext cx="5534776" cy="8905919"/>
          </a:xfrm>
          <a:custGeom>
            <a:avLst/>
            <a:gdLst/>
            <a:ahLst/>
            <a:cxnLst/>
            <a:rect l="l" t="t" r="r" b="b"/>
            <a:pathLst>
              <a:path w="5534776" h="8905919">
                <a:moveTo>
                  <a:pt x="0" y="0"/>
                </a:moveTo>
                <a:lnTo>
                  <a:pt x="5534776" y="0"/>
                </a:lnTo>
                <a:lnTo>
                  <a:pt x="5534776" y="8905919"/>
                </a:lnTo>
                <a:lnTo>
                  <a:pt x="0" y="89059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3938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478462" y="3195703"/>
            <a:ext cx="9444090" cy="5084673"/>
          </a:xfrm>
          <a:custGeom>
            <a:avLst/>
            <a:gdLst/>
            <a:ahLst/>
            <a:cxnLst/>
            <a:rect l="l" t="t" r="r" b="b"/>
            <a:pathLst>
              <a:path w="9444090" h="5084673">
                <a:moveTo>
                  <a:pt x="0" y="0"/>
                </a:moveTo>
                <a:lnTo>
                  <a:pt x="9444089" y="0"/>
                </a:lnTo>
                <a:lnTo>
                  <a:pt x="9444089" y="5084673"/>
                </a:lnTo>
                <a:lnTo>
                  <a:pt x="0" y="50846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97922" y="3410862"/>
            <a:ext cx="8035116" cy="4869514"/>
          </a:xfrm>
          <a:custGeom>
            <a:avLst/>
            <a:gdLst/>
            <a:ahLst/>
            <a:cxnLst/>
            <a:rect l="l" t="t" r="r" b="b"/>
            <a:pathLst>
              <a:path w="8035116" h="4869514">
                <a:moveTo>
                  <a:pt x="0" y="0"/>
                </a:moveTo>
                <a:lnTo>
                  <a:pt x="8035116" y="0"/>
                </a:lnTo>
                <a:lnTo>
                  <a:pt x="8035116" y="4869514"/>
                </a:lnTo>
                <a:lnTo>
                  <a:pt x="0" y="48695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816053"/>
            <a:ext cx="14899524" cy="1728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27"/>
              </a:lnSpc>
            </a:pPr>
            <a:r>
              <a:rPr lang="en-US" sz="5095" spc="101">
                <a:solidFill>
                  <a:srgbClr val="B44928"/>
                </a:solidFill>
                <a:latin typeface="Asap Bold"/>
              </a:rPr>
              <a:t>BIỂU ĐỒ USE CASE VÀ GIAO DIỆN CHỨC NĂNG QUẢN LÝ THÔNG TIN HOÁ ĐƠN BÁN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8111" r="-18111"/>
            </a:stretch>
          </a:blipFill>
        </p:spPr>
      </p:sp>
      <p:sp>
        <p:nvSpPr>
          <p:cNvPr id="3" name="Freeform 3"/>
          <p:cNvSpPr/>
          <p:nvPr/>
        </p:nvSpPr>
        <p:spPr>
          <a:xfrm rot="-1477679">
            <a:off x="17148987" y="8936181"/>
            <a:ext cx="526596" cy="1300236"/>
          </a:xfrm>
          <a:custGeom>
            <a:avLst/>
            <a:gdLst/>
            <a:ahLst/>
            <a:cxnLst/>
            <a:rect l="l" t="t" r="r" b="b"/>
            <a:pathLst>
              <a:path w="526596" h="1300236">
                <a:moveTo>
                  <a:pt x="0" y="0"/>
                </a:moveTo>
                <a:lnTo>
                  <a:pt x="526596" y="0"/>
                </a:lnTo>
                <a:lnTo>
                  <a:pt x="526596" y="1300236"/>
                </a:lnTo>
                <a:lnTo>
                  <a:pt x="0" y="13002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86368">
            <a:off x="17041990" y="9881425"/>
            <a:ext cx="740589" cy="276031"/>
          </a:xfrm>
          <a:custGeom>
            <a:avLst/>
            <a:gdLst/>
            <a:ahLst/>
            <a:cxnLst/>
            <a:rect l="l" t="t" r="r" b="b"/>
            <a:pathLst>
              <a:path w="740589" h="276031">
                <a:moveTo>
                  <a:pt x="0" y="0"/>
                </a:moveTo>
                <a:lnTo>
                  <a:pt x="740589" y="0"/>
                </a:lnTo>
                <a:lnTo>
                  <a:pt x="740589" y="276031"/>
                </a:lnTo>
                <a:lnTo>
                  <a:pt x="0" y="2760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7006"/>
            </a:stretch>
          </a:blipFill>
        </p:spPr>
      </p:sp>
      <p:sp>
        <p:nvSpPr>
          <p:cNvPr id="5" name="Freeform 5"/>
          <p:cNvSpPr/>
          <p:nvPr/>
        </p:nvSpPr>
        <p:spPr>
          <a:xfrm rot="-3933457">
            <a:off x="14491912" y="-5212667"/>
            <a:ext cx="5534776" cy="8905919"/>
          </a:xfrm>
          <a:custGeom>
            <a:avLst/>
            <a:gdLst/>
            <a:ahLst/>
            <a:cxnLst/>
            <a:rect l="l" t="t" r="r" b="b"/>
            <a:pathLst>
              <a:path w="5534776" h="8905919">
                <a:moveTo>
                  <a:pt x="0" y="0"/>
                </a:moveTo>
                <a:lnTo>
                  <a:pt x="5534776" y="0"/>
                </a:lnTo>
                <a:lnTo>
                  <a:pt x="5534776" y="8905919"/>
                </a:lnTo>
                <a:lnTo>
                  <a:pt x="0" y="89059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3938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05770" y="2899638"/>
            <a:ext cx="7978865" cy="5380738"/>
          </a:xfrm>
          <a:custGeom>
            <a:avLst/>
            <a:gdLst/>
            <a:ahLst/>
            <a:cxnLst/>
            <a:rect l="l" t="t" r="r" b="b"/>
            <a:pathLst>
              <a:path w="7978865" h="5380738">
                <a:moveTo>
                  <a:pt x="0" y="0"/>
                </a:moveTo>
                <a:lnTo>
                  <a:pt x="7978866" y="0"/>
                </a:lnTo>
                <a:lnTo>
                  <a:pt x="7978866" y="5380738"/>
                </a:lnTo>
                <a:lnTo>
                  <a:pt x="0" y="53807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478462" y="3034746"/>
            <a:ext cx="9625009" cy="5245630"/>
          </a:xfrm>
          <a:custGeom>
            <a:avLst/>
            <a:gdLst/>
            <a:ahLst/>
            <a:cxnLst/>
            <a:rect l="l" t="t" r="r" b="b"/>
            <a:pathLst>
              <a:path w="9625009" h="5245630">
                <a:moveTo>
                  <a:pt x="0" y="0"/>
                </a:moveTo>
                <a:lnTo>
                  <a:pt x="9625009" y="0"/>
                </a:lnTo>
                <a:lnTo>
                  <a:pt x="9625009" y="5245630"/>
                </a:lnTo>
                <a:lnTo>
                  <a:pt x="0" y="52456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816053"/>
            <a:ext cx="14899524" cy="1728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27"/>
              </a:lnSpc>
            </a:pPr>
            <a:r>
              <a:rPr lang="en-US" sz="5095" spc="101">
                <a:solidFill>
                  <a:srgbClr val="B44928"/>
                </a:solidFill>
                <a:latin typeface="Asap Bold"/>
              </a:rPr>
              <a:t>BIỂU ĐỒ USE CASE VÀ GIAO DIỆN CHỨC NĂNG THỐNG KÊ DOANH THU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8111" r="-18111"/>
            </a:stretch>
          </a:blipFill>
        </p:spPr>
      </p:sp>
      <p:sp>
        <p:nvSpPr>
          <p:cNvPr id="3" name="Freeform 3"/>
          <p:cNvSpPr/>
          <p:nvPr/>
        </p:nvSpPr>
        <p:spPr>
          <a:xfrm rot="-1477679">
            <a:off x="17148987" y="8936181"/>
            <a:ext cx="526596" cy="1300236"/>
          </a:xfrm>
          <a:custGeom>
            <a:avLst/>
            <a:gdLst/>
            <a:ahLst/>
            <a:cxnLst/>
            <a:rect l="l" t="t" r="r" b="b"/>
            <a:pathLst>
              <a:path w="526596" h="1300236">
                <a:moveTo>
                  <a:pt x="0" y="0"/>
                </a:moveTo>
                <a:lnTo>
                  <a:pt x="526596" y="0"/>
                </a:lnTo>
                <a:lnTo>
                  <a:pt x="526596" y="1300236"/>
                </a:lnTo>
                <a:lnTo>
                  <a:pt x="0" y="13002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86368">
            <a:off x="17041990" y="9881425"/>
            <a:ext cx="740589" cy="276031"/>
          </a:xfrm>
          <a:custGeom>
            <a:avLst/>
            <a:gdLst/>
            <a:ahLst/>
            <a:cxnLst/>
            <a:rect l="l" t="t" r="r" b="b"/>
            <a:pathLst>
              <a:path w="740589" h="276031">
                <a:moveTo>
                  <a:pt x="0" y="0"/>
                </a:moveTo>
                <a:lnTo>
                  <a:pt x="740589" y="0"/>
                </a:lnTo>
                <a:lnTo>
                  <a:pt x="740589" y="276031"/>
                </a:lnTo>
                <a:lnTo>
                  <a:pt x="0" y="2760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7006"/>
            </a:stretch>
          </a:blipFill>
        </p:spPr>
      </p:sp>
      <p:sp>
        <p:nvSpPr>
          <p:cNvPr id="5" name="Freeform 5"/>
          <p:cNvSpPr/>
          <p:nvPr/>
        </p:nvSpPr>
        <p:spPr>
          <a:xfrm rot="-3933457">
            <a:off x="14491912" y="-5212667"/>
            <a:ext cx="5534776" cy="8905919"/>
          </a:xfrm>
          <a:custGeom>
            <a:avLst/>
            <a:gdLst/>
            <a:ahLst/>
            <a:cxnLst/>
            <a:rect l="l" t="t" r="r" b="b"/>
            <a:pathLst>
              <a:path w="5534776" h="8905919">
                <a:moveTo>
                  <a:pt x="0" y="0"/>
                </a:moveTo>
                <a:lnTo>
                  <a:pt x="5534776" y="0"/>
                </a:lnTo>
                <a:lnTo>
                  <a:pt x="5534776" y="8905919"/>
                </a:lnTo>
                <a:lnTo>
                  <a:pt x="0" y="89059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3938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135785" y="2825781"/>
            <a:ext cx="12354717" cy="6760518"/>
          </a:xfrm>
          <a:custGeom>
            <a:avLst/>
            <a:gdLst/>
            <a:ahLst/>
            <a:cxnLst/>
            <a:rect l="l" t="t" r="r" b="b"/>
            <a:pathLst>
              <a:path w="12354717" h="6760518">
                <a:moveTo>
                  <a:pt x="0" y="0"/>
                </a:moveTo>
                <a:lnTo>
                  <a:pt x="12354718" y="0"/>
                </a:lnTo>
                <a:lnTo>
                  <a:pt x="12354718" y="6760518"/>
                </a:lnTo>
                <a:lnTo>
                  <a:pt x="0" y="67605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816053"/>
            <a:ext cx="12897985" cy="1728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27"/>
              </a:lnSpc>
            </a:pPr>
            <a:r>
              <a:rPr lang="en-US" sz="5095" spc="101">
                <a:solidFill>
                  <a:srgbClr val="B44928"/>
                </a:solidFill>
                <a:latin typeface="Asap Bold"/>
              </a:rPr>
              <a:t>GIAO DIỆN CHỨC NĂNG BÁO CÁO TOP 5 TRUYỆN BÁN CHẠY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8111" r="-18111"/>
            </a:stretch>
          </a:blipFill>
        </p:spPr>
      </p:sp>
      <p:sp>
        <p:nvSpPr>
          <p:cNvPr id="3" name="Freeform 3"/>
          <p:cNvSpPr/>
          <p:nvPr/>
        </p:nvSpPr>
        <p:spPr>
          <a:xfrm rot="-1477679">
            <a:off x="17148987" y="8936181"/>
            <a:ext cx="526596" cy="1300236"/>
          </a:xfrm>
          <a:custGeom>
            <a:avLst/>
            <a:gdLst/>
            <a:ahLst/>
            <a:cxnLst/>
            <a:rect l="l" t="t" r="r" b="b"/>
            <a:pathLst>
              <a:path w="526596" h="1300236">
                <a:moveTo>
                  <a:pt x="0" y="0"/>
                </a:moveTo>
                <a:lnTo>
                  <a:pt x="526596" y="0"/>
                </a:lnTo>
                <a:lnTo>
                  <a:pt x="526596" y="1300236"/>
                </a:lnTo>
                <a:lnTo>
                  <a:pt x="0" y="13002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86368">
            <a:off x="17041990" y="9881425"/>
            <a:ext cx="740589" cy="276031"/>
          </a:xfrm>
          <a:custGeom>
            <a:avLst/>
            <a:gdLst/>
            <a:ahLst/>
            <a:cxnLst/>
            <a:rect l="l" t="t" r="r" b="b"/>
            <a:pathLst>
              <a:path w="740589" h="276031">
                <a:moveTo>
                  <a:pt x="0" y="0"/>
                </a:moveTo>
                <a:lnTo>
                  <a:pt x="740589" y="0"/>
                </a:lnTo>
                <a:lnTo>
                  <a:pt x="740589" y="276031"/>
                </a:lnTo>
                <a:lnTo>
                  <a:pt x="0" y="2760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7006"/>
            </a:stretch>
          </a:blipFill>
        </p:spPr>
      </p:sp>
      <p:sp>
        <p:nvSpPr>
          <p:cNvPr id="5" name="Freeform 5"/>
          <p:cNvSpPr/>
          <p:nvPr/>
        </p:nvSpPr>
        <p:spPr>
          <a:xfrm rot="-3933457">
            <a:off x="14491912" y="-5212667"/>
            <a:ext cx="5534776" cy="8905919"/>
          </a:xfrm>
          <a:custGeom>
            <a:avLst/>
            <a:gdLst/>
            <a:ahLst/>
            <a:cxnLst/>
            <a:rect l="l" t="t" r="r" b="b"/>
            <a:pathLst>
              <a:path w="5534776" h="8905919">
                <a:moveTo>
                  <a:pt x="0" y="0"/>
                </a:moveTo>
                <a:lnTo>
                  <a:pt x="5534776" y="0"/>
                </a:lnTo>
                <a:lnTo>
                  <a:pt x="5534776" y="8905919"/>
                </a:lnTo>
                <a:lnTo>
                  <a:pt x="0" y="89059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3938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137991" y="2849379"/>
            <a:ext cx="12352512" cy="6713322"/>
          </a:xfrm>
          <a:custGeom>
            <a:avLst/>
            <a:gdLst/>
            <a:ahLst/>
            <a:cxnLst/>
            <a:rect l="l" t="t" r="r" b="b"/>
            <a:pathLst>
              <a:path w="12352512" h="6713322">
                <a:moveTo>
                  <a:pt x="0" y="0"/>
                </a:moveTo>
                <a:lnTo>
                  <a:pt x="12352512" y="0"/>
                </a:lnTo>
                <a:lnTo>
                  <a:pt x="12352512" y="6713322"/>
                </a:lnTo>
                <a:lnTo>
                  <a:pt x="0" y="67133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816053"/>
            <a:ext cx="12728841" cy="1728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27"/>
              </a:lnSpc>
            </a:pPr>
            <a:r>
              <a:rPr lang="en-US" sz="5095" spc="101">
                <a:solidFill>
                  <a:srgbClr val="B44928"/>
                </a:solidFill>
                <a:latin typeface="Asap Bold"/>
              </a:rPr>
              <a:t>GIAO DIỆN CHỨC NĂNG BÁO CÁO TOP 5 NHÂN VIÊN XUẤT SẮC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8111" r="-18111"/>
            </a:stretch>
          </a:blipFill>
        </p:spPr>
      </p:sp>
      <p:sp>
        <p:nvSpPr>
          <p:cNvPr id="3" name="Freeform 3"/>
          <p:cNvSpPr/>
          <p:nvPr/>
        </p:nvSpPr>
        <p:spPr>
          <a:xfrm rot="-1477679">
            <a:off x="17148987" y="8936181"/>
            <a:ext cx="526596" cy="1300236"/>
          </a:xfrm>
          <a:custGeom>
            <a:avLst/>
            <a:gdLst/>
            <a:ahLst/>
            <a:cxnLst/>
            <a:rect l="l" t="t" r="r" b="b"/>
            <a:pathLst>
              <a:path w="526596" h="1300236">
                <a:moveTo>
                  <a:pt x="0" y="0"/>
                </a:moveTo>
                <a:lnTo>
                  <a:pt x="526596" y="0"/>
                </a:lnTo>
                <a:lnTo>
                  <a:pt x="526596" y="1300236"/>
                </a:lnTo>
                <a:lnTo>
                  <a:pt x="0" y="13002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86368">
            <a:off x="17041990" y="9881425"/>
            <a:ext cx="740589" cy="276031"/>
          </a:xfrm>
          <a:custGeom>
            <a:avLst/>
            <a:gdLst/>
            <a:ahLst/>
            <a:cxnLst/>
            <a:rect l="l" t="t" r="r" b="b"/>
            <a:pathLst>
              <a:path w="740589" h="276031">
                <a:moveTo>
                  <a:pt x="0" y="0"/>
                </a:moveTo>
                <a:lnTo>
                  <a:pt x="740589" y="0"/>
                </a:lnTo>
                <a:lnTo>
                  <a:pt x="740589" y="276031"/>
                </a:lnTo>
                <a:lnTo>
                  <a:pt x="0" y="2760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7006"/>
            </a:stretch>
          </a:blipFill>
        </p:spPr>
      </p:sp>
      <p:sp>
        <p:nvSpPr>
          <p:cNvPr id="5" name="Freeform 5"/>
          <p:cNvSpPr/>
          <p:nvPr/>
        </p:nvSpPr>
        <p:spPr>
          <a:xfrm rot="-3933457">
            <a:off x="14491912" y="-5212667"/>
            <a:ext cx="5534776" cy="8905919"/>
          </a:xfrm>
          <a:custGeom>
            <a:avLst/>
            <a:gdLst/>
            <a:ahLst/>
            <a:cxnLst/>
            <a:rect l="l" t="t" r="r" b="b"/>
            <a:pathLst>
              <a:path w="5534776" h="8905919">
                <a:moveTo>
                  <a:pt x="0" y="0"/>
                </a:moveTo>
                <a:lnTo>
                  <a:pt x="5534776" y="0"/>
                </a:lnTo>
                <a:lnTo>
                  <a:pt x="5534776" y="8905919"/>
                </a:lnTo>
                <a:lnTo>
                  <a:pt x="0" y="89059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3938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135785" y="2815460"/>
            <a:ext cx="12354717" cy="6770839"/>
          </a:xfrm>
          <a:custGeom>
            <a:avLst/>
            <a:gdLst/>
            <a:ahLst/>
            <a:cxnLst/>
            <a:rect l="l" t="t" r="r" b="b"/>
            <a:pathLst>
              <a:path w="12354717" h="6770839">
                <a:moveTo>
                  <a:pt x="0" y="0"/>
                </a:moveTo>
                <a:lnTo>
                  <a:pt x="12354718" y="0"/>
                </a:lnTo>
                <a:lnTo>
                  <a:pt x="12354718" y="6770839"/>
                </a:lnTo>
                <a:lnTo>
                  <a:pt x="0" y="67708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816053"/>
            <a:ext cx="12305981" cy="1728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27"/>
              </a:lnSpc>
            </a:pPr>
            <a:r>
              <a:rPr lang="en-US" sz="5095" spc="101">
                <a:solidFill>
                  <a:srgbClr val="B44928"/>
                </a:solidFill>
                <a:latin typeface="Asap Bold"/>
              </a:rPr>
              <a:t>GIAO DIỆN CHỨC NĂNG BÁO CÁO TOP 5 KHÁCH HÀNG TIỀM NĂNG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8111" r="-18111"/>
            </a:stretch>
          </a:blipFill>
        </p:spPr>
      </p:sp>
      <p:sp>
        <p:nvSpPr>
          <p:cNvPr id="3" name="Freeform 3"/>
          <p:cNvSpPr/>
          <p:nvPr/>
        </p:nvSpPr>
        <p:spPr>
          <a:xfrm rot="-739927">
            <a:off x="15588880" y="759111"/>
            <a:ext cx="624298" cy="1060379"/>
          </a:xfrm>
          <a:custGeom>
            <a:avLst/>
            <a:gdLst/>
            <a:ahLst/>
            <a:cxnLst/>
            <a:rect l="l" t="t" r="r" b="b"/>
            <a:pathLst>
              <a:path w="624298" h="1060379">
                <a:moveTo>
                  <a:pt x="0" y="0"/>
                </a:moveTo>
                <a:lnTo>
                  <a:pt x="624298" y="0"/>
                </a:lnTo>
                <a:lnTo>
                  <a:pt x="624298" y="1060379"/>
                </a:lnTo>
                <a:lnTo>
                  <a:pt x="0" y="1060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477679">
            <a:off x="16823197" y="8608182"/>
            <a:ext cx="526596" cy="1300236"/>
          </a:xfrm>
          <a:custGeom>
            <a:avLst/>
            <a:gdLst/>
            <a:ahLst/>
            <a:cxnLst/>
            <a:rect l="l" t="t" r="r" b="b"/>
            <a:pathLst>
              <a:path w="526596" h="1300236">
                <a:moveTo>
                  <a:pt x="0" y="0"/>
                </a:moveTo>
                <a:lnTo>
                  <a:pt x="526596" y="0"/>
                </a:lnTo>
                <a:lnTo>
                  <a:pt x="526596" y="1300236"/>
                </a:lnTo>
                <a:lnTo>
                  <a:pt x="0" y="13002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86368">
            <a:off x="16716200" y="9553427"/>
            <a:ext cx="740589" cy="276031"/>
          </a:xfrm>
          <a:custGeom>
            <a:avLst/>
            <a:gdLst/>
            <a:ahLst/>
            <a:cxnLst/>
            <a:rect l="l" t="t" r="r" b="b"/>
            <a:pathLst>
              <a:path w="740589" h="276031">
                <a:moveTo>
                  <a:pt x="0" y="0"/>
                </a:moveTo>
                <a:lnTo>
                  <a:pt x="740589" y="0"/>
                </a:lnTo>
                <a:lnTo>
                  <a:pt x="740589" y="276030"/>
                </a:lnTo>
                <a:lnTo>
                  <a:pt x="0" y="2760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1700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017256" y="2267760"/>
            <a:ext cx="12253487" cy="7602356"/>
          </a:xfrm>
          <a:custGeom>
            <a:avLst/>
            <a:gdLst/>
            <a:ahLst/>
            <a:cxnLst/>
            <a:rect l="l" t="t" r="r" b="b"/>
            <a:pathLst>
              <a:path w="12253487" h="7602356">
                <a:moveTo>
                  <a:pt x="0" y="0"/>
                </a:moveTo>
                <a:lnTo>
                  <a:pt x="12253488" y="0"/>
                </a:lnTo>
                <a:lnTo>
                  <a:pt x="12253488" y="7602356"/>
                </a:lnTo>
                <a:lnTo>
                  <a:pt x="0" y="76023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806528"/>
            <a:ext cx="14454146" cy="1067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69"/>
              </a:lnSpc>
            </a:pPr>
            <a:r>
              <a:rPr lang="en-US" sz="6395" spc="127">
                <a:solidFill>
                  <a:srgbClr val="B44928"/>
                </a:solidFill>
                <a:latin typeface="Asap Bold"/>
              </a:rPr>
              <a:t>3. MÔ HÌNH CƠ SỞ DỮ LIỆU QUAN HỆ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8111" r="-18111"/>
            </a:stretch>
          </a:blipFill>
        </p:spPr>
      </p:sp>
      <p:sp>
        <p:nvSpPr>
          <p:cNvPr id="3" name="Freeform 3"/>
          <p:cNvSpPr/>
          <p:nvPr/>
        </p:nvSpPr>
        <p:spPr>
          <a:xfrm rot="-739927">
            <a:off x="11002398" y="759111"/>
            <a:ext cx="624298" cy="1060379"/>
          </a:xfrm>
          <a:custGeom>
            <a:avLst/>
            <a:gdLst/>
            <a:ahLst/>
            <a:cxnLst/>
            <a:rect l="l" t="t" r="r" b="b"/>
            <a:pathLst>
              <a:path w="624298" h="1060379">
                <a:moveTo>
                  <a:pt x="0" y="0"/>
                </a:moveTo>
                <a:lnTo>
                  <a:pt x="624298" y="0"/>
                </a:lnTo>
                <a:lnTo>
                  <a:pt x="624298" y="1060379"/>
                </a:lnTo>
                <a:lnTo>
                  <a:pt x="0" y="1060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477679">
            <a:off x="16823197" y="8608182"/>
            <a:ext cx="526596" cy="1300236"/>
          </a:xfrm>
          <a:custGeom>
            <a:avLst/>
            <a:gdLst/>
            <a:ahLst/>
            <a:cxnLst/>
            <a:rect l="l" t="t" r="r" b="b"/>
            <a:pathLst>
              <a:path w="526596" h="1300236">
                <a:moveTo>
                  <a:pt x="0" y="0"/>
                </a:moveTo>
                <a:lnTo>
                  <a:pt x="526596" y="0"/>
                </a:lnTo>
                <a:lnTo>
                  <a:pt x="526596" y="1300236"/>
                </a:lnTo>
                <a:lnTo>
                  <a:pt x="0" y="13002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86368">
            <a:off x="16716200" y="9553427"/>
            <a:ext cx="740589" cy="276031"/>
          </a:xfrm>
          <a:custGeom>
            <a:avLst/>
            <a:gdLst/>
            <a:ahLst/>
            <a:cxnLst/>
            <a:rect l="l" t="t" r="r" b="b"/>
            <a:pathLst>
              <a:path w="740589" h="276031">
                <a:moveTo>
                  <a:pt x="0" y="0"/>
                </a:moveTo>
                <a:lnTo>
                  <a:pt x="740589" y="0"/>
                </a:lnTo>
                <a:lnTo>
                  <a:pt x="740589" y="276030"/>
                </a:lnTo>
                <a:lnTo>
                  <a:pt x="0" y="2760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1700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211960" y="2164897"/>
            <a:ext cx="13864081" cy="7526545"/>
          </a:xfrm>
          <a:custGeom>
            <a:avLst/>
            <a:gdLst/>
            <a:ahLst/>
            <a:cxnLst/>
            <a:rect l="l" t="t" r="r" b="b"/>
            <a:pathLst>
              <a:path w="13864081" h="7526545">
                <a:moveTo>
                  <a:pt x="0" y="0"/>
                </a:moveTo>
                <a:lnTo>
                  <a:pt x="13864080" y="0"/>
                </a:lnTo>
                <a:lnTo>
                  <a:pt x="13864080" y="7526545"/>
                </a:lnTo>
                <a:lnTo>
                  <a:pt x="0" y="75265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806528"/>
            <a:ext cx="9867663" cy="1067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69"/>
              </a:lnSpc>
            </a:pPr>
            <a:r>
              <a:rPr lang="en-US" sz="6395" spc="127">
                <a:solidFill>
                  <a:srgbClr val="B44928"/>
                </a:solidFill>
                <a:latin typeface="Asap Bold"/>
              </a:rPr>
              <a:t>4. DEMO CHƯƠNG TRÌNH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8111" r="-18111"/>
            </a:stretch>
          </a:blipFill>
        </p:spPr>
      </p:sp>
      <p:sp>
        <p:nvSpPr>
          <p:cNvPr id="3" name="Freeform 3"/>
          <p:cNvSpPr/>
          <p:nvPr/>
        </p:nvSpPr>
        <p:spPr>
          <a:xfrm rot="-739927">
            <a:off x="5839603" y="759111"/>
            <a:ext cx="624298" cy="1060379"/>
          </a:xfrm>
          <a:custGeom>
            <a:avLst/>
            <a:gdLst/>
            <a:ahLst/>
            <a:cxnLst/>
            <a:rect l="l" t="t" r="r" b="b"/>
            <a:pathLst>
              <a:path w="624298" h="1060379">
                <a:moveTo>
                  <a:pt x="0" y="0"/>
                </a:moveTo>
                <a:lnTo>
                  <a:pt x="624298" y="0"/>
                </a:lnTo>
                <a:lnTo>
                  <a:pt x="624298" y="1060379"/>
                </a:lnTo>
                <a:lnTo>
                  <a:pt x="0" y="1060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477679">
            <a:off x="16823197" y="8608182"/>
            <a:ext cx="526596" cy="1300236"/>
          </a:xfrm>
          <a:custGeom>
            <a:avLst/>
            <a:gdLst/>
            <a:ahLst/>
            <a:cxnLst/>
            <a:rect l="l" t="t" r="r" b="b"/>
            <a:pathLst>
              <a:path w="526596" h="1300236">
                <a:moveTo>
                  <a:pt x="0" y="0"/>
                </a:moveTo>
                <a:lnTo>
                  <a:pt x="526596" y="0"/>
                </a:lnTo>
                <a:lnTo>
                  <a:pt x="526596" y="1300236"/>
                </a:lnTo>
                <a:lnTo>
                  <a:pt x="0" y="13002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86368">
            <a:off x="16716200" y="9553427"/>
            <a:ext cx="740589" cy="276031"/>
          </a:xfrm>
          <a:custGeom>
            <a:avLst/>
            <a:gdLst/>
            <a:ahLst/>
            <a:cxnLst/>
            <a:rect l="l" t="t" r="r" b="b"/>
            <a:pathLst>
              <a:path w="740589" h="276031">
                <a:moveTo>
                  <a:pt x="0" y="0"/>
                </a:moveTo>
                <a:lnTo>
                  <a:pt x="740589" y="0"/>
                </a:lnTo>
                <a:lnTo>
                  <a:pt x="740589" y="276030"/>
                </a:lnTo>
                <a:lnTo>
                  <a:pt x="0" y="2760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17006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806528"/>
            <a:ext cx="4704868" cy="1067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69"/>
              </a:lnSpc>
            </a:pPr>
            <a:r>
              <a:rPr lang="en-US" sz="6395" spc="127">
                <a:solidFill>
                  <a:srgbClr val="B44928"/>
                </a:solidFill>
                <a:latin typeface="Asap Bold"/>
              </a:rPr>
              <a:t>5. KẾT LUẬN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2316" y="2247113"/>
            <a:ext cx="4588949" cy="746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7"/>
              </a:lnSpc>
            </a:pPr>
            <a:r>
              <a:rPr lang="en-US" sz="4348">
                <a:solidFill>
                  <a:srgbClr val="3D312B"/>
                </a:solidFill>
                <a:latin typeface="Cabin"/>
              </a:rPr>
              <a:t>Kết quả đạt được: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4115" y="3173164"/>
            <a:ext cx="5801520" cy="5028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6021" lvl="1" indent="-293011" algn="l">
              <a:lnSpc>
                <a:spcPts val="3637"/>
              </a:lnSpc>
              <a:spcBef>
                <a:spcPct val="0"/>
              </a:spcBef>
              <a:buFont typeface="Arial"/>
              <a:buChar char="•"/>
            </a:pPr>
            <a:r>
              <a:rPr lang="en-US" sz="2714" spc="54">
                <a:solidFill>
                  <a:srgbClr val="000000"/>
                </a:solidFill>
                <a:latin typeface="Asap"/>
              </a:rPr>
              <a:t>Nắm vững kiến thức lập trình Windows Form và công cụ phần mềm.</a:t>
            </a:r>
          </a:p>
          <a:p>
            <a:pPr marL="586021" lvl="1" indent="-293011" algn="l">
              <a:lnSpc>
                <a:spcPts val="3637"/>
              </a:lnSpc>
              <a:spcBef>
                <a:spcPct val="0"/>
              </a:spcBef>
              <a:buFont typeface="Arial"/>
              <a:buChar char="•"/>
            </a:pPr>
            <a:r>
              <a:rPr lang="en-US" sz="2714" spc="54">
                <a:solidFill>
                  <a:srgbClr val="000000"/>
                </a:solidFill>
                <a:latin typeface="Asap"/>
              </a:rPr>
              <a:t>Hiểu rõ về việc quản lý cửa hàng bán truyện tranh.</a:t>
            </a:r>
          </a:p>
          <a:p>
            <a:pPr marL="586021" lvl="1" indent="-293011" algn="l">
              <a:lnSpc>
                <a:spcPts val="3637"/>
              </a:lnSpc>
              <a:spcBef>
                <a:spcPct val="0"/>
              </a:spcBef>
              <a:buFont typeface="Arial"/>
              <a:buChar char="•"/>
            </a:pPr>
            <a:r>
              <a:rPr lang="en-US" sz="2714" spc="54">
                <a:solidFill>
                  <a:srgbClr val="000000"/>
                </a:solidFill>
                <a:latin typeface="Asap"/>
              </a:rPr>
              <a:t>Xây dựng hệ thống “Quản lý cửa hàng bán truyện tranh” với đầy đủ các chức năng cơ bản.</a:t>
            </a:r>
          </a:p>
          <a:p>
            <a:pPr marL="586021" lvl="1" indent="-293011" algn="l">
              <a:lnSpc>
                <a:spcPts val="3637"/>
              </a:lnSpc>
              <a:spcBef>
                <a:spcPct val="0"/>
              </a:spcBef>
              <a:buFont typeface="Arial"/>
              <a:buChar char="•"/>
            </a:pPr>
            <a:r>
              <a:rPr lang="en-US" sz="2714" spc="54">
                <a:solidFill>
                  <a:srgbClr val="000000"/>
                </a:solidFill>
                <a:latin typeface="Asap"/>
              </a:rPr>
              <a:t>Chương trình chạy ổn định, chính xác, và tiết kiệm thời gian.</a:t>
            </a:r>
          </a:p>
          <a:p>
            <a:pPr algn="l">
              <a:lnSpc>
                <a:spcPts val="3637"/>
              </a:lnSpc>
              <a:spcBef>
                <a:spcPct val="0"/>
              </a:spcBef>
            </a:pPr>
            <a:endParaRPr lang="en-US" sz="2714" spc="54">
              <a:solidFill>
                <a:srgbClr val="000000"/>
              </a:solidFill>
              <a:latin typeface="Asap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389952" y="2247113"/>
            <a:ext cx="4588949" cy="746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7"/>
              </a:lnSpc>
            </a:pPr>
            <a:r>
              <a:rPr lang="en-US" sz="4348">
                <a:solidFill>
                  <a:srgbClr val="3D312B"/>
                </a:solidFill>
                <a:latin typeface="Cabin"/>
              </a:rPr>
              <a:t>Hạn chế: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51752" y="3173164"/>
            <a:ext cx="5801520" cy="2742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6021" lvl="1" indent="-293011" algn="l">
              <a:lnSpc>
                <a:spcPts val="3637"/>
              </a:lnSpc>
              <a:buFont typeface="Arial"/>
              <a:buChar char="•"/>
            </a:pPr>
            <a:r>
              <a:rPr lang="en-US" sz="2714" spc="54">
                <a:solidFill>
                  <a:srgbClr val="000000"/>
                </a:solidFill>
                <a:latin typeface="Asap"/>
              </a:rPr>
              <a:t>Kiến thức lập trình nâng cao về C# chưa tốt.</a:t>
            </a:r>
          </a:p>
          <a:p>
            <a:pPr marL="586021" lvl="1" indent="-293011" algn="l">
              <a:lnSpc>
                <a:spcPts val="3637"/>
              </a:lnSpc>
              <a:buFont typeface="Arial"/>
              <a:buChar char="•"/>
            </a:pPr>
            <a:r>
              <a:rPr lang="en-US" sz="2714" spc="54">
                <a:solidFill>
                  <a:srgbClr val="000000"/>
                </a:solidFill>
                <a:latin typeface="Asap"/>
              </a:rPr>
              <a:t>Kinh nghiệm thiết kế còn hạn chế, đặc biệt là trong việc tối ưu cơ sở dữ liệu.</a:t>
            </a:r>
          </a:p>
          <a:p>
            <a:pPr algn="l">
              <a:lnSpc>
                <a:spcPts val="3637"/>
              </a:lnSpc>
              <a:spcBef>
                <a:spcPct val="0"/>
              </a:spcBef>
            </a:pPr>
            <a:endParaRPr lang="en-US" sz="2714" spc="54">
              <a:solidFill>
                <a:srgbClr val="000000"/>
              </a:solidFill>
              <a:latin typeface="Asap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315297" y="2247113"/>
            <a:ext cx="4588949" cy="746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7"/>
              </a:lnSpc>
            </a:pPr>
            <a:r>
              <a:rPr lang="en-US" sz="4348">
                <a:solidFill>
                  <a:srgbClr val="3D312B"/>
                </a:solidFill>
                <a:latin typeface="Cabin"/>
              </a:rPr>
              <a:t>Hướng phát triển: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172347" y="3173164"/>
            <a:ext cx="5801520" cy="1828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6021" lvl="1" indent="-293011" algn="l">
              <a:lnSpc>
                <a:spcPts val="3637"/>
              </a:lnSpc>
              <a:buFont typeface="Arial"/>
              <a:buChar char="•"/>
            </a:pPr>
            <a:r>
              <a:rPr lang="en-US" sz="2714" spc="54">
                <a:solidFill>
                  <a:srgbClr val="000000"/>
                </a:solidFill>
                <a:latin typeface="Asap"/>
              </a:rPr>
              <a:t>Tối ưu hóa chương trình, đơn giản hóa giao diện, và áp dụng cho nhiều cơ sở khác nhau.</a:t>
            </a:r>
          </a:p>
          <a:p>
            <a:pPr algn="l">
              <a:lnSpc>
                <a:spcPts val="3637"/>
              </a:lnSpc>
              <a:spcBef>
                <a:spcPct val="0"/>
              </a:spcBef>
            </a:pPr>
            <a:endParaRPr lang="en-US" sz="2714" spc="54">
              <a:solidFill>
                <a:srgbClr val="000000"/>
              </a:solidFill>
              <a:latin typeface="Asap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8111" r="-18111"/>
            </a:stretch>
          </a:blipFill>
        </p:spPr>
      </p:sp>
      <p:sp>
        <p:nvSpPr>
          <p:cNvPr id="3" name="Freeform 3"/>
          <p:cNvSpPr/>
          <p:nvPr/>
        </p:nvSpPr>
        <p:spPr>
          <a:xfrm rot="-10608332">
            <a:off x="-515846" y="-623727"/>
            <a:ext cx="20160563" cy="4204519"/>
          </a:xfrm>
          <a:custGeom>
            <a:avLst/>
            <a:gdLst/>
            <a:ahLst/>
            <a:cxnLst/>
            <a:rect l="l" t="t" r="r" b="b"/>
            <a:pathLst>
              <a:path w="20160563" h="4204519">
                <a:moveTo>
                  <a:pt x="0" y="0"/>
                </a:moveTo>
                <a:lnTo>
                  <a:pt x="20160562" y="0"/>
                </a:lnTo>
                <a:lnTo>
                  <a:pt x="20160562" y="4204518"/>
                </a:lnTo>
                <a:lnTo>
                  <a:pt x="0" y="42045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370" r="-22286" b="-41212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935787" y="498559"/>
            <a:ext cx="10416426" cy="140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388"/>
              </a:lnSpc>
            </a:pPr>
            <a:r>
              <a:rPr lang="en-US" sz="8499" spc="169">
                <a:solidFill>
                  <a:srgbClr val="B44928"/>
                </a:solidFill>
                <a:latin typeface="Asap Bold"/>
              </a:rPr>
              <a:t>NỘI DUNG BÁO CÁO</a:t>
            </a:r>
          </a:p>
        </p:txBody>
      </p:sp>
      <p:sp>
        <p:nvSpPr>
          <p:cNvPr id="5" name="Freeform 5"/>
          <p:cNvSpPr/>
          <p:nvPr/>
        </p:nvSpPr>
        <p:spPr>
          <a:xfrm rot="-1234196">
            <a:off x="229187" y="4368027"/>
            <a:ext cx="3219344" cy="7948997"/>
          </a:xfrm>
          <a:custGeom>
            <a:avLst/>
            <a:gdLst/>
            <a:ahLst/>
            <a:cxnLst/>
            <a:rect l="l" t="t" r="r" b="b"/>
            <a:pathLst>
              <a:path w="3219344" h="7948997">
                <a:moveTo>
                  <a:pt x="0" y="0"/>
                </a:moveTo>
                <a:lnTo>
                  <a:pt x="3219344" y="0"/>
                </a:lnTo>
                <a:lnTo>
                  <a:pt x="3219344" y="7948998"/>
                </a:lnTo>
                <a:lnTo>
                  <a:pt x="0" y="7948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590411" flipH="1">
            <a:off x="15267512" y="2891952"/>
            <a:ext cx="3909239" cy="5477043"/>
          </a:xfrm>
          <a:custGeom>
            <a:avLst/>
            <a:gdLst/>
            <a:ahLst/>
            <a:cxnLst/>
            <a:rect l="l" t="t" r="r" b="b"/>
            <a:pathLst>
              <a:path w="3909239" h="5477043">
                <a:moveTo>
                  <a:pt x="3909239" y="0"/>
                </a:moveTo>
                <a:lnTo>
                  <a:pt x="0" y="0"/>
                </a:lnTo>
                <a:lnTo>
                  <a:pt x="0" y="5477043"/>
                </a:lnTo>
                <a:lnTo>
                  <a:pt x="3909239" y="5477043"/>
                </a:lnTo>
                <a:lnTo>
                  <a:pt x="390923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407457">
            <a:off x="15146349" y="6409709"/>
            <a:ext cx="3368842" cy="4719919"/>
          </a:xfrm>
          <a:custGeom>
            <a:avLst/>
            <a:gdLst/>
            <a:ahLst/>
            <a:cxnLst/>
            <a:rect l="l" t="t" r="r" b="b"/>
            <a:pathLst>
              <a:path w="3368842" h="4719919">
                <a:moveTo>
                  <a:pt x="0" y="0"/>
                </a:moveTo>
                <a:lnTo>
                  <a:pt x="3368842" y="0"/>
                </a:lnTo>
                <a:lnTo>
                  <a:pt x="3368842" y="4719919"/>
                </a:lnTo>
                <a:lnTo>
                  <a:pt x="0" y="47199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400000">
            <a:off x="15134483" y="5630473"/>
            <a:ext cx="2087648" cy="2072465"/>
          </a:xfrm>
          <a:custGeom>
            <a:avLst/>
            <a:gdLst/>
            <a:ahLst/>
            <a:cxnLst/>
            <a:rect l="l" t="t" r="r" b="b"/>
            <a:pathLst>
              <a:path w="2087648" h="2072465">
                <a:moveTo>
                  <a:pt x="0" y="0"/>
                </a:moveTo>
                <a:lnTo>
                  <a:pt x="2087649" y="0"/>
                </a:lnTo>
                <a:lnTo>
                  <a:pt x="2087649" y="2072466"/>
                </a:lnTo>
                <a:lnTo>
                  <a:pt x="0" y="20724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421017" y="3272132"/>
            <a:ext cx="8557716" cy="746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7"/>
              </a:lnSpc>
            </a:pPr>
            <a:r>
              <a:rPr lang="en-US" sz="4348">
                <a:solidFill>
                  <a:srgbClr val="3D312B"/>
                </a:solidFill>
                <a:latin typeface="Cabin"/>
              </a:rPr>
              <a:t>Nêu ra bài toán thực tế thực hiện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81063" y="3030252"/>
            <a:ext cx="1763729" cy="117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519"/>
              </a:lnSpc>
            </a:pPr>
            <a:r>
              <a:rPr lang="en-US" sz="6799">
                <a:solidFill>
                  <a:srgbClr val="3D312B"/>
                </a:solidFill>
                <a:latin typeface="Glass Antiqua"/>
              </a:rPr>
              <a:t>1.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21017" y="4584357"/>
            <a:ext cx="8557716" cy="746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7"/>
              </a:lnSpc>
            </a:pPr>
            <a:r>
              <a:rPr lang="en-US" sz="4348">
                <a:solidFill>
                  <a:srgbClr val="3D312B"/>
                </a:solidFill>
                <a:latin typeface="Cabin"/>
              </a:rPr>
              <a:t>Biểu đồ use case tổng quát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81063" y="4313638"/>
            <a:ext cx="1763729" cy="117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519"/>
              </a:lnSpc>
            </a:pPr>
            <a:r>
              <a:rPr lang="en-US" sz="6799">
                <a:solidFill>
                  <a:srgbClr val="3D312B"/>
                </a:solidFill>
                <a:latin typeface="Glass Antiqua"/>
              </a:rPr>
              <a:t>2.</a:t>
            </a:r>
          </a:p>
        </p:txBody>
      </p:sp>
      <p:sp>
        <p:nvSpPr>
          <p:cNvPr id="13" name="TextBox 13"/>
          <p:cNvSpPr txBox="1"/>
          <p:nvPr/>
        </p:nvSpPr>
        <p:spPr>
          <a:xfrm rot="60000">
            <a:off x="3382310" y="5572612"/>
            <a:ext cx="1763729" cy="117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519"/>
              </a:lnSpc>
            </a:pPr>
            <a:r>
              <a:rPr lang="en-US" sz="6799">
                <a:solidFill>
                  <a:srgbClr val="3D312B"/>
                </a:solidFill>
                <a:latin typeface="Glass Antiqua"/>
              </a:rPr>
              <a:t>3.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421017" y="5800708"/>
            <a:ext cx="8557716" cy="746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7"/>
              </a:lnSpc>
            </a:pPr>
            <a:r>
              <a:rPr lang="en-US" sz="4348">
                <a:solidFill>
                  <a:srgbClr val="3D312B"/>
                </a:solidFill>
                <a:latin typeface="Cabin"/>
              </a:rPr>
              <a:t>Mô hình cơ sở dữ liệu quan hệ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421017" y="6986493"/>
            <a:ext cx="8557716" cy="746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7"/>
              </a:lnSpc>
            </a:pPr>
            <a:r>
              <a:rPr lang="en-US" sz="4348">
                <a:solidFill>
                  <a:srgbClr val="3D312B"/>
                </a:solidFill>
                <a:latin typeface="Cabin"/>
              </a:rPr>
              <a:t>Demo chương trình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81063" y="6715243"/>
            <a:ext cx="1763729" cy="117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519"/>
              </a:lnSpc>
            </a:pPr>
            <a:r>
              <a:rPr lang="en-US" sz="6799">
                <a:solidFill>
                  <a:srgbClr val="3D312B"/>
                </a:solidFill>
                <a:latin typeface="Glass Antiqua"/>
              </a:rPr>
              <a:t>4.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421017" y="8238267"/>
            <a:ext cx="8557716" cy="746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7"/>
              </a:lnSpc>
            </a:pPr>
            <a:r>
              <a:rPr lang="en-US" sz="4348">
                <a:solidFill>
                  <a:srgbClr val="3D312B"/>
                </a:solidFill>
                <a:latin typeface="Cabin"/>
              </a:rPr>
              <a:t>Kết luận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381063" y="7923648"/>
            <a:ext cx="1763729" cy="117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519"/>
              </a:lnSpc>
            </a:pPr>
            <a:r>
              <a:rPr lang="en-US" sz="6799">
                <a:solidFill>
                  <a:srgbClr val="3D312B"/>
                </a:solidFill>
                <a:latin typeface="Glass Antiqua"/>
              </a:rPr>
              <a:t>5.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8111" r="-18111"/>
            </a:stretch>
          </a:blipFill>
        </p:spPr>
      </p:sp>
      <p:sp>
        <p:nvSpPr>
          <p:cNvPr id="3" name="Freeform 3"/>
          <p:cNvSpPr/>
          <p:nvPr/>
        </p:nvSpPr>
        <p:spPr>
          <a:xfrm rot="-1477679">
            <a:off x="16823197" y="8608182"/>
            <a:ext cx="526596" cy="1300236"/>
          </a:xfrm>
          <a:custGeom>
            <a:avLst/>
            <a:gdLst/>
            <a:ahLst/>
            <a:cxnLst/>
            <a:rect l="l" t="t" r="r" b="b"/>
            <a:pathLst>
              <a:path w="526596" h="1300236">
                <a:moveTo>
                  <a:pt x="0" y="0"/>
                </a:moveTo>
                <a:lnTo>
                  <a:pt x="526596" y="0"/>
                </a:lnTo>
                <a:lnTo>
                  <a:pt x="526596" y="1300236"/>
                </a:lnTo>
                <a:lnTo>
                  <a:pt x="0" y="13002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86368">
            <a:off x="16716200" y="9553427"/>
            <a:ext cx="740589" cy="276031"/>
          </a:xfrm>
          <a:custGeom>
            <a:avLst/>
            <a:gdLst/>
            <a:ahLst/>
            <a:cxnLst/>
            <a:rect l="l" t="t" r="r" b="b"/>
            <a:pathLst>
              <a:path w="740589" h="276031">
                <a:moveTo>
                  <a:pt x="0" y="0"/>
                </a:moveTo>
                <a:lnTo>
                  <a:pt x="740589" y="0"/>
                </a:lnTo>
                <a:lnTo>
                  <a:pt x="740589" y="276030"/>
                </a:lnTo>
                <a:lnTo>
                  <a:pt x="0" y="2760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7006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461727" y="9451163"/>
            <a:ext cx="4830262" cy="4262706"/>
          </a:xfrm>
          <a:custGeom>
            <a:avLst/>
            <a:gdLst/>
            <a:ahLst/>
            <a:cxnLst/>
            <a:rect l="l" t="t" r="r" b="b"/>
            <a:pathLst>
              <a:path w="4830262" h="4262706">
                <a:moveTo>
                  <a:pt x="0" y="0"/>
                </a:moveTo>
                <a:lnTo>
                  <a:pt x="4830262" y="0"/>
                </a:lnTo>
                <a:lnTo>
                  <a:pt x="4830262" y="4262707"/>
                </a:lnTo>
                <a:lnTo>
                  <a:pt x="0" y="42627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252631" y="9451163"/>
            <a:ext cx="4830262" cy="4262706"/>
          </a:xfrm>
          <a:custGeom>
            <a:avLst/>
            <a:gdLst/>
            <a:ahLst/>
            <a:cxnLst/>
            <a:rect l="l" t="t" r="r" b="b"/>
            <a:pathLst>
              <a:path w="4830262" h="4262706">
                <a:moveTo>
                  <a:pt x="0" y="0"/>
                </a:moveTo>
                <a:lnTo>
                  <a:pt x="4830262" y="0"/>
                </a:lnTo>
                <a:lnTo>
                  <a:pt x="4830262" y="4262707"/>
                </a:lnTo>
                <a:lnTo>
                  <a:pt x="0" y="42627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043534" y="9451163"/>
            <a:ext cx="4830262" cy="4262706"/>
          </a:xfrm>
          <a:custGeom>
            <a:avLst/>
            <a:gdLst/>
            <a:ahLst/>
            <a:cxnLst/>
            <a:rect l="l" t="t" r="r" b="b"/>
            <a:pathLst>
              <a:path w="4830262" h="4262706">
                <a:moveTo>
                  <a:pt x="0" y="0"/>
                </a:moveTo>
                <a:lnTo>
                  <a:pt x="4830262" y="0"/>
                </a:lnTo>
                <a:lnTo>
                  <a:pt x="4830262" y="4262707"/>
                </a:lnTo>
                <a:lnTo>
                  <a:pt x="0" y="42627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3422540" y="2256199"/>
            <a:ext cx="11442919" cy="5868918"/>
            <a:chOff x="0" y="0"/>
            <a:chExt cx="4842930" cy="24838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42930" cy="2483873"/>
            </a:xfrm>
            <a:custGeom>
              <a:avLst/>
              <a:gdLst/>
              <a:ahLst/>
              <a:cxnLst/>
              <a:rect l="l" t="t" r="r" b="b"/>
              <a:pathLst>
                <a:path w="4842930" h="2483873">
                  <a:moveTo>
                    <a:pt x="9472" y="0"/>
                  </a:moveTo>
                  <a:lnTo>
                    <a:pt x="4833458" y="0"/>
                  </a:lnTo>
                  <a:cubicBezTo>
                    <a:pt x="4835971" y="0"/>
                    <a:pt x="4838380" y="998"/>
                    <a:pt x="4840156" y="2774"/>
                  </a:cubicBezTo>
                  <a:cubicBezTo>
                    <a:pt x="4841932" y="4551"/>
                    <a:pt x="4842930" y="6960"/>
                    <a:pt x="4842930" y="9472"/>
                  </a:cubicBezTo>
                  <a:lnTo>
                    <a:pt x="4842930" y="2474401"/>
                  </a:lnTo>
                  <a:cubicBezTo>
                    <a:pt x="4842930" y="2476913"/>
                    <a:pt x="4841932" y="2479323"/>
                    <a:pt x="4840156" y="2481099"/>
                  </a:cubicBezTo>
                  <a:cubicBezTo>
                    <a:pt x="4838380" y="2482875"/>
                    <a:pt x="4835971" y="2483873"/>
                    <a:pt x="4833458" y="2483873"/>
                  </a:cubicBezTo>
                  <a:lnTo>
                    <a:pt x="9472" y="2483873"/>
                  </a:lnTo>
                  <a:cubicBezTo>
                    <a:pt x="6960" y="2483873"/>
                    <a:pt x="4551" y="2482875"/>
                    <a:pt x="2774" y="2481099"/>
                  </a:cubicBezTo>
                  <a:cubicBezTo>
                    <a:pt x="998" y="2479323"/>
                    <a:pt x="0" y="2476913"/>
                    <a:pt x="0" y="2474401"/>
                  </a:cubicBezTo>
                  <a:lnTo>
                    <a:pt x="0" y="9472"/>
                  </a:lnTo>
                  <a:cubicBezTo>
                    <a:pt x="0" y="6960"/>
                    <a:pt x="998" y="4551"/>
                    <a:pt x="2774" y="2774"/>
                  </a:cubicBezTo>
                  <a:cubicBezTo>
                    <a:pt x="4551" y="998"/>
                    <a:pt x="6960" y="0"/>
                    <a:pt x="9472" y="0"/>
                  </a:cubicBezTo>
                  <a:close/>
                </a:path>
              </a:pathLst>
            </a:custGeom>
            <a:solidFill>
              <a:srgbClr val="F5EDD9">
                <a:alpha val="43922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4842930" cy="2560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2018197" flipH="1">
            <a:off x="7975160" y="-1996155"/>
            <a:ext cx="13745044" cy="3992310"/>
          </a:xfrm>
          <a:custGeom>
            <a:avLst/>
            <a:gdLst/>
            <a:ahLst/>
            <a:cxnLst/>
            <a:rect l="l" t="t" r="r" b="b"/>
            <a:pathLst>
              <a:path w="13745044" h="3992310">
                <a:moveTo>
                  <a:pt x="13745044" y="0"/>
                </a:moveTo>
                <a:lnTo>
                  <a:pt x="0" y="0"/>
                </a:lnTo>
                <a:lnTo>
                  <a:pt x="0" y="3992310"/>
                </a:lnTo>
                <a:lnTo>
                  <a:pt x="13745044" y="3992310"/>
                </a:lnTo>
                <a:lnTo>
                  <a:pt x="13745044" y="0"/>
                </a:lnTo>
                <a:close/>
              </a:path>
            </a:pathLst>
          </a:custGeom>
          <a:blipFill>
            <a:blip r:embed="rId6"/>
            <a:stretch>
              <a:fillRect t="-96674"/>
            </a:stretch>
          </a:blipFill>
        </p:spPr>
      </p:sp>
      <p:sp>
        <p:nvSpPr>
          <p:cNvPr id="12" name="Freeform 12"/>
          <p:cNvSpPr/>
          <p:nvPr/>
        </p:nvSpPr>
        <p:spPr>
          <a:xfrm flipV="1">
            <a:off x="2821048" y="1914066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0" y="563202"/>
                </a:moveTo>
                <a:lnTo>
                  <a:pt x="5071053" y="563202"/>
                </a:lnTo>
                <a:lnTo>
                  <a:pt x="5071053" y="0"/>
                </a:lnTo>
                <a:lnTo>
                  <a:pt x="0" y="0"/>
                </a:lnTo>
                <a:lnTo>
                  <a:pt x="0" y="563202"/>
                </a:lnTo>
                <a:close/>
              </a:path>
            </a:pathLst>
          </a:custGeom>
          <a:blipFill>
            <a:blip r:embed="rId7"/>
            <a:stretch>
              <a:fillRect t="-1209667"/>
            </a:stretch>
          </a:blipFill>
        </p:spPr>
      </p:sp>
      <p:sp>
        <p:nvSpPr>
          <p:cNvPr id="13" name="Freeform 13"/>
          <p:cNvSpPr/>
          <p:nvPr/>
        </p:nvSpPr>
        <p:spPr>
          <a:xfrm flipH="1" flipV="1">
            <a:off x="6029620" y="1914066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5071053" y="563202"/>
                </a:moveTo>
                <a:lnTo>
                  <a:pt x="0" y="563202"/>
                </a:lnTo>
                <a:lnTo>
                  <a:pt x="0" y="0"/>
                </a:lnTo>
                <a:lnTo>
                  <a:pt x="5071053" y="0"/>
                </a:lnTo>
                <a:lnTo>
                  <a:pt x="5071053" y="563202"/>
                </a:lnTo>
                <a:close/>
              </a:path>
            </a:pathLst>
          </a:custGeom>
          <a:blipFill>
            <a:blip r:embed="rId7"/>
            <a:stretch>
              <a:fillRect t="-1209667"/>
            </a:stretch>
          </a:blipFill>
        </p:spPr>
      </p:sp>
      <p:sp>
        <p:nvSpPr>
          <p:cNvPr id="14" name="Freeform 14"/>
          <p:cNvSpPr/>
          <p:nvPr/>
        </p:nvSpPr>
        <p:spPr>
          <a:xfrm rot="-5400000" flipH="1" flipV="1">
            <a:off x="746213" y="4037658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5071054" y="563203"/>
                </a:moveTo>
                <a:lnTo>
                  <a:pt x="0" y="563203"/>
                </a:lnTo>
                <a:lnTo>
                  <a:pt x="0" y="0"/>
                </a:lnTo>
                <a:lnTo>
                  <a:pt x="5071054" y="0"/>
                </a:lnTo>
                <a:lnTo>
                  <a:pt x="5071054" y="563203"/>
                </a:lnTo>
                <a:close/>
              </a:path>
            </a:pathLst>
          </a:custGeom>
          <a:blipFill>
            <a:blip r:embed="rId7"/>
            <a:stretch>
              <a:fillRect t="-1209667"/>
            </a:stretch>
          </a:blipFill>
        </p:spPr>
      </p:sp>
      <p:sp>
        <p:nvSpPr>
          <p:cNvPr id="15" name="Freeform 15"/>
          <p:cNvSpPr/>
          <p:nvPr/>
        </p:nvSpPr>
        <p:spPr>
          <a:xfrm rot="-10800000" flipV="1">
            <a:off x="10395899" y="7782983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0" y="563203"/>
                </a:moveTo>
                <a:lnTo>
                  <a:pt x="5071053" y="563203"/>
                </a:lnTo>
                <a:lnTo>
                  <a:pt x="5071053" y="0"/>
                </a:lnTo>
                <a:lnTo>
                  <a:pt x="0" y="0"/>
                </a:lnTo>
                <a:lnTo>
                  <a:pt x="0" y="563203"/>
                </a:lnTo>
                <a:close/>
              </a:path>
            </a:pathLst>
          </a:custGeom>
          <a:blipFill>
            <a:blip r:embed="rId7"/>
            <a:stretch>
              <a:fillRect t="-1209667"/>
            </a:stretch>
          </a:blipFill>
        </p:spPr>
      </p:sp>
      <p:sp>
        <p:nvSpPr>
          <p:cNvPr id="16" name="Freeform 16"/>
          <p:cNvSpPr/>
          <p:nvPr/>
        </p:nvSpPr>
        <p:spPr>
          <a:xfrm rot="-10800000" flipH="1" flipV="1">
            <a:off x="7187327" y="7782983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5071053" y="563203"/>
                </a:moveTo>
                <a:lnTo>
                  <a:pt x="0" y="563203"/>
                </a:lnTo>
                <a:lnTo>
                  <a:pt x="0" y="0"/>
                </a:lnTo>
                <a:lnTo>
                  <a:pt x="5071053" y="0"/>
                </a:lnTo>
                <a:lnTo>
                  <a:pt x="5071053" y="563203"/>
                </a:lnTo>
                <a:close/>
              </a:path>
            </a:pathLst>
          </a:custGeom>
          <a:blipFill>
            <a:blip r:embed="rId7"/>
            <a:stretch>
              <a:fillRect t="-1209667"/>
            </a:stretch>
          </a:blipFill>
        </p:spPr>
      </p:sp>
      <p:sp>
        <p:nvSpPr>
          <p:cNvPr id="17" name="Freeform 17"/>
          <p:cNvSpPr/>
          <p:nvPr/>
        </p:nvSpPr>
        <p:spPr>
          <a:xfrm rot="-10800000" flipV="1">
            <a:off x="3000139" y="7782983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0" y="563203"/>
                </a:moveTo>
                <a:lnTo>
                  <a:pt x="5071053" y="563203"/>
                </a:lnTo>
                <a:lnTo>
                  <a:pt x="5071053" y="0"/>
                </a:lnTo>
                <a:lnTo>
                  <a:pt x="0" y="0"/>
                </a:lnTo>
                <a:lnTo>
                  <a:pt x="0" y="563203"/>
                </a:lnTo>
                <a:close/>
              </a:path>
            </a:pathLst>
          </a:custGeom>
          <a:blipFill>
            <a:blip r:embed="rId7"/>
            <a:stretch>
              <a:fillRect t="-1209667"/>
            </a:stretch>
          </a:blipFill>
        </p:spPr>
      </p:sp>
      <p:sp>
        <p:nvSpPr>
          <p:cNvPr id="18" name="Freeform 18"/>
          <p:cNvSpPr/>
          <p:nvPr/>
        </p:nvSpPr>
        <p:spPr>
          <a:xfrm rot="-5400000" flipV="1">
            <a:off x="746213" y="5686139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0" y="563203"/>
                </a:moveTo>
                <a:lnTo>
                  <a:pt x="5071054" y="563203"/>
                </a:lnTo>
                <a:lnTo>
                  <a:pt x="5071054" y="0"/>
                </a:lnTo>
                <a:lnTo>
                  <a:pt x="0" y="0"/>
                </a:lnTo>
                <a:lnTo>
                  <a:pt x="0" y="563203"/>
                </a:lnTo>
                <a:close/>
              </a:path>
            </a:pathLst>
          </a:custGeom>
          <a:blipFill>
            <a:blip r:embed="rId7"/>
            <a:stretch>
              <a:fillRect t="-1209667"/>
            </a:stretch>
          </a:blipFill>
        </p:spPr>
      </p:sp>
      <p:sp>
        <p:nvSpPr>
          <p:cNvPr id="19" name="Freeform 19"/>
          <p:cNvSpPr/>
          <p:nvPr/>
        </p:nvSpPr>
        <p:spPr>
          <a:xfrm flipV="1">
            <a:off x="10216808" y="1914066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0" y="563202"/>
                </a:moveTo>
                <a:lnTo>
                  <a:pt x="5071053" y="563202"/>
                </a:lnTo>
                <a:lnTo>
                  <a:pt x="5071053" y="0"/>
                </a:lnTo>
                <a:lnTo>
                  <a:pt x="0" y="0"/>
                </a:lnTo>
                <a:lnTo>
                  <a:pt x="0" y="563202"/>
                </a:lnTo>
                <a:close/>
              </a:path>
            </a:pathLst>
          </a:custGeom>
          <a:blipFill>
            <a:blip r:embed="rId7"/>
            <a:stretch>
              <a:fillRect t="-1209667"/>
            </a:stretch>
          </a:blipFill>
        </p:spPr>
      </p:sp>
      <p:sp>
        <p:nvSpPr>
          <p:cNvPr id="20" name="Freeform 20"/>
          <p:cNvSpPr/>
          <p:nvPr/>
        </p:nvSpPr>
        <p:spPr>
          <a:xfrm rot="-5400000" flipH="1">
            <a:off x="12470733" y="4037658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5071054" y="0"/>
                </a:moveTo>
                <a:lnTo>
                  <a:pt x="0" y="0"/>
                </a:lnTo>
                <a:lnTo>
                  <a:pt x="0" y="563203"/>
                </a:lnTo>
                <a:lnTo>
                  <a:pt x="5071054" y="563203"/>
                </a:lnTo>
                <a:lnTo>
                  <a:pt x="5071054" y="0"/>
                </a:lnTo>
                <a:close/>
              </a:path>
            </a:pathLst>
          </a:custGeom>
          <a:blipFill>
            <a:blip r:embed="rId7"/>
            <a:stretch>
              <a:fillRect t="-1209667"/>
            </a:stretch>
          </a:blipFill>
        </p:spPr>
      </p:sp>
      <p:sp>
        <p:nvSpPr>
          <p:cNvPr id="21" name="Freeform 21"/>
          <p:cNvSpPr/>
          <p:nvPr/>
        </p:nvSpPr>
        <p:spPr>
          <a:xfrm rot="-5400000">
            <a:off x="12470733" y="5686139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0" y="0"/>
                </a:moveTo>
                <a:lnTo>
                  <a:pt x="5071054" y="0"/>
                </a:lnTo>
                <a:lnTo>
                  <a:pt x="5071054" y="563203"/>
                </a:lnTo>
                <a:lnTo>
                  <a:pt x="0" y="5632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209667"/>
            </a:stretch>
          </a:blipFill>
        </p:spPr>
      </p:sp>
      <p:sp>
        <p:nvSpPr>
          <p:cNvPr id="22" name="Freeform 22"/>
          <p:cNvSpPr/>
          <p:nvPr/>
        </p:nvSpPr>
        <p:spPr>
          <a:xfrm flipH="1">
            <a:off x="1028700" y="5751282"/>
            <a:ext cx="2379378" cy="2902297"/>
          </a:xfrm>
          <a:custGeom>
            <a:avLst/>
            <a:gdLst/>
            <a:ahLst/>
            <a:cxnLst/>
            <a:rect l="l" t="t" r="r" b="b"/>
            <a:pathLst>
              <a:path w="2379378" h="2902297">
                <a:moveTo>
                  <a:pt x="2379378" y="0"/>
                </a:moveTo>
                <a:lnTo>
                  <a:pt x="0" y="0"/>
                </a:lnTo>
                <a:lnTo>
                  <a:pt x="0" y="2902297"/>
                </a:lnTo>
                <a:lnTo>
                  <a:pt x="2379378" y="2902297"/>
                </a:lnTo>
                <a:lnTo>
                  <a:pt x="2379378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577300" y="7718733"/>
            <a:ext cx="4175096" cy="1539567"/>
          </a:xfrm>
          <a:custGeom>
            <a:avLst/>
            <a:gdLst/>
            <a:ahLst/>
            <a:cxnLst/>
            <a:rect l="l" t="t" r="r" b="b"/>
            <a:pathLst>
              <a:path w="4175096" h="1539567">
                <a:moveTo>
                  <a:pt x="0" y="0"/>
                </a:moveTo>
                <a:lnTo>
                  <a:pt x="4175095" y="0"/>
                </a:lnTo>
                <a:lnTo>
                  <a:pt x="4175095" y="1539567"/>
                </a:lnTo>
                <a:lnTo>
                  <a:pt x="0" y="15395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486232">
            <a:off x="13446310" y="1269739"/>
            <a:ext cx="2183882" cy="1618802"/>
          </a:xfrm>
          <a:custGeom>
            <a:avLst/>
            <a:gdLst/>
            <a:ahLst/>
            <a:cxnLst/>
            <a:rect l="l" t="t" r="r" b="b"/>
            <a:pathLst>
              <a:path w="2183882" h="1618802">
                <a:moveTo>
                  <a:pt x="0" y="0"/>
                </a:moveTo>
                <a:lnTo>
                  <a:pt x="2183881" y="0"/>
                </a:lnTo>
                <a:lnTo>
                  <a:pt x="2183881" y="1618803"/>
                </a:lnTo>
                <a:lnTo>
                  <a:pt x="0" y="161880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696389">
            <a:off x="14934903" y="2183604"/>
            <a:ext cx="2183882" cy="1618802"/>
          </a:xfrm>
          <a:custGeom>
            <a:avLst/>
            <a:gdLst/>
            <a:ahLst/>
            <a:cxnLst/>
            <a:rect l="l" t="t" r="r" b="b"/>
            <a:pathLst>
              <a:path w="2183882" h="1618802">
                <a:moveTo>
                  <a:pt x="0" y="0"/>
                </a:moveTo>
                <a:lnTo>
                  <a:pt x="2183882" y="0"/>
                </a:lnTo>
                <a:lnTo>
                  <a:pt x="2183882" y="1618803"/>
                </a:lnTo>
                <a:lnTo>
                  <a:pt x="0" y="161880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5045092" y="506855"/>
            <a:ext cx="1674794" cy="1723039"/>
          </a:xfrm>
          <a:custGeom>
            <a:avLst/>
            <a:gdLst/>
            <a:ahLst/>
            <a:cxnLst/>
            <a:rect l="l" t="t" r="r" b="b"/>
            <a:pathLst>
              <a:path w="1674794" h="1723039">
                <a:moveTo>
                  <a:pt x="0" y="0"/>
                </a:moveTo>
                <a:lnTo>
                  <a:pt x="1674793" y="0"/>
                </a:lnTo>
                <a:lnTo>
                  <a:pt x="1674793" y="1723038"/>
                </a:lnTo>
                <a:lnTo>
                  <a:pt x="0" y="172303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-196742" y="9451163"/>
            <a:ext cx="4830262" cy="4262706"/>
          </a:xfrm>
          <a:custGeom>
            <a:avLst/>
            <a:gdLst/>
            <a:ahLst/>
            <a:cxnLst/>
            <a:rect l="l" t="t" r="r" b="b"/>
            <a:pathLst>
              <a:path w="4830262" h="4262706">
                <a:moveTo>
                  <a:pt x="0" y="0"/>
                </a:moveTo>
                <a:lnTo>
                  <a:pt x="4830262" y="0"/>
                </a:lnTo>
                <a:lnTo>
                  <a:pt x="4830262" y="4262707"/>
                </a:lnTo>
                <a:lnTo>
                  <a:pt x="0" y="42627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3338666" y="3452542"/>
            <a:ext cx="11906646" cy="3072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32"/>
              </a:lnSpc>
            </a:pPr>
            <a:r>
              <a:rPr lang="en-US" sz="10372">
                <a:solidFill>
                  <a:srgbClr val="392515"/>
                </a:solidFill>
                <a:latin typeface="More Sugar"/>
              </a:rPr>
              <a:t>THANK YOU </a:t>
            </a:r>
          </a:p>
          <a:p>
            <a:pPr algn="ctr">
              <a:lnSpc>
                <a:spcPts val="12032"/>
              </a:lnSpc>
            </a:pPr>
            <a:r>
              <a:rPr lang="en-US" sz="10372">
                <a:solidFill>
                  <a:srgbClr val="392515"/>
                </a:solidFill>
                <a:latin typeface="More Sugar"/>
              </a:rPr>
              <a:t>FOR LISTENING!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8111" r="-18111"/>
            </a:stretch>
          </a:blipFill>
        </p:spPr>
      </p:sp>
      <p:sp>
        <p:nvSpPr>
          <p:cNvPr id="3" name="Freeform 3"/>
          <p:cNvSpPr/>
          <p:nvPr/>
        </p:nvSpPr>
        <p:spPr>
          <a:xfrm rot="-739927">
            <a:off x="13986011" y="612849"/>
            <a:ext cx="624298" cy="1060379"/>
          </a:xfrm>
          <a:custGeom>
            <a:avLst/>
            <a:gdLst/>
            <a:ahLst/>
            <a:cxnLst/>
            <a:rect l="l" t="t" r="r" b="b"/>
            <a:pathLst>
              <a:path w="624298" h="1060379">
                <a:moveTo>
                  <a:pt x="0" y="0"/>
                </a:moveTo>
                <a:lnTo>
                  <a:pt x="624299" y="0"/>
                </a:lnTo>
                <a:lnTo>
                  <a:pt x="624299" y="1060379"/>
                </a:lnTo>
                <a:lnTo>
                  <a:pt x="0" y="1060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477679">
            <a:off x="17112900" y="8235008"/>
            <a:ext cx="799937" cy="1975153"/>
          </a:xfrm>
          <a:custGeom>
            <a:avLst/>
            <a:gdLst/>
            <a:ahLst/>
            <a:cxnLst/>
            <a:rect l="l" t="t" r="r" b="b"/>
            <a:pathLst>
              <a:path w="799937" h="1975153">
                <a:moveTo>
                  <a:pt x="0" y="0"/>
                </a:moveTo>
                <a:lnTo>
                  <a:pt x="799936" y="0"/>
                </a:lnTo>
                <a:lnTo>
                  <a:pt x="799936" y="1975152"/>
                </a:lnTo>
                <a:lnTo>
                  <a:pt x="0" y="19751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86368">
            <a:off x="16950364" y="9670903"/>
            <a:ext cx="1125009" cy="419310"/>
          </a:xfrm>
          <a:custGeom>
            <a:avLst/>
            <a:gdLst/>
            <a:ahLst/>
            <a:cxnLst/>
            <a:rect l="l" t="t" r="r" b="b"/>
            <a:pathLst>
              <a:path w="1125009" h="419310">
                <a:moveTo>
                  <a:pt x="0" y="0"/>
                </a:moveTo>
                <a:lnTo>
                  <a:pt x="1125008" y="0"/>
                </a:lnTo>
                <a:lnTo>
                  <a:pt x="1125008" y="419310"/>
                </a:lnTo>
                <a:lnTo>
                  <a:pt x="0" y="4193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17006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98652" y="663108"/>
            <a:ext cx="13426009" cy="1064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9"/>
              </a:lnSpc>
            </a:pPr>
            <a:r>
              <a:rPr lang="en-US" sz="6395" spc="127">
                <a:solidFill>
                  <a:srgbClr val="B44928"/>
                </a:solidFill>
                <a:latin typeface="Asap Bold"/>
              </a:rPr>
              <a:t>1. BÀI TOÁN THỰC TẾ THỰC HIỆN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2374120"/>
            <a:ext cx="17999141" cy="6574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 algn="l">
              <a:lnSpc>
                <a:spcPts val="6594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Cabin"/>
              </a:rPr>
              <a:t>Xây dựng chức năng đăng nhập phân quyền cho quản lý và nhân viên</a:t>
            </a:r>
          </a:p>
          <a:p>
            <a:pPr marL="906780" lvl="1" indent="-453390" algn="l">
              <a:lnSpc>
                <a:spcPts val="6594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Cabin"/>
              </a:rPr>
              <a:t>Xây dựng chức năng nhập hàng vào kho truyện tranh</a:t>
            </a:r>
          </a:p>
          <a:p>
            <a:pPr marL="906780" lvl="1" indent="-453390" algn="l">
              <a:lnSpc>
                <a:spcPts val="6594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Cabin"/>
              </a:rPr>
              <a:t>Xây dựng chức năng bán hàng từ kho truyện tranh</a:t>
            </a:r>
          </a:p>
          <a:p>
            <a:pPr marL="906780" lvl="1" indent="-453390" algn="l">
              <a:lnSpc>
                <a:spcPts val="6594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Cabin"/>
              </a:rPr>
              <a:t>Quản lý thông tin thể loại truyện tranh, thông tin truyện tranh kèm hình ảnh</a:t>
            </a:r>
          </a:p>
          <a:p>
            <a:pPr marL="906780" lvl="1" indent="-453390" algn="l">
              <a:lnSpc>
                <a:spcPts val="6594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Cabin"/>
              </a:rPr>
              <a:t>Quản lý thông tin nhân viên, khách hàng thành viên của cửa hàng</a:t>
            </a:r>
          </a:p>
          <a:p>
            <a:pPr marL="906780" lvl="1" indent="-453390" algn="l">
              <a:lnSpc>
                <a:spcPts val="6594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Cabin"/>
              </a:rPr>
              <a:t>Quản lý thông tin hoá đơn nhập/bán với đầy đủ chi tiết hoá đơn</a:t>
            </a:r>
          </a:p>
          <a:p>
            <a:pPr marL="906780" lvl="1" indent="-453390" algn="l">
              <a:lnSpc>
                <a:spcPts val="6594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Cabin"/>
              </a:rPr>
              <a:t>Thống kê doanh thu theo thời gian, top 5 truyện, nhân viên, khách hàng</a:t>
            </a:r>
          </a:p>
          <a:p>
            <a:pPr algn="l">
              <a:lnSpc>
                <a:spcPts val="6594"/>
              </a:lnSpc>
            </a:pPr>
            <a:endParaRPr lang="en-US" sz="4200">
              <a:solidFill>
                <a:srgbClr val="000000"/>
              </a:solidFill>
              <a:latin typeface="Cabi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8111" r="-18111"/>
            </a:stretch>
          </a:blipFill>
        </p:spPr>
      </p:sp>
      <p:sp>
        <p:nvSpPr>
          <p:cNvPr id="3" name="Freeform 3"/>
          <p:cNvSpPr/>
          <p:nvPr/>
        </p:nvSpPr>
        <p:spPr>
          <a:xfrm rot="-739927">
            <a:off x="14010202" y="759111"/>
            <a:ext cx="624298" cy="1060379"/>
          </a:xfrm>
          <a:custGeom>
            <a:avLst/>
            <a:gdLst/>
            <a:ahLst/>
            <a:cxnLst/>
            <a:rect l="l" t="t" r="r" b="b"/>
            <a:pathLst>
              <a:path w="624298" h="1060379">
                <a:moveTo>
                  <a:pt x="0" y="0"/>
                </a:moveTo>
                <a:lnTo>
                  <a:pt x="624298" y="0"/>
                </a:lnTo>
                <a:lnTo>
                  <a:pt x="624298" y="1060379"/>
                </a:lnTo>
                <a:lnTo>
                  <a:pt x="0" y="1060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05465" y="1930777"/>
            <a:ext cx="17285557" cy="8196593"/>
          </a:xfrm>
          <a:custGeom>
            <a:avLst/>
            <a:gdLst/>
            <a:ahLst/>
            <a:cxnLst/>
            <a:rect l="l" t="t" r="r" b="b"/>
            <a:pathLst>
              <a:path w="17285557" h="8196593">
                <a:moveTo>
                  <a:pt x="0" y="0"/>
                </a:moveTo>
                <a:lnTo>
                  <a:pt x="17285557" y="0"/>
                </a:lnTo>
                <a:lnTo>
                  <a:pt x="17285557" y="8196593"/>
                </a:lnTo>
                <a:lnTo>
                  <a:pt x="0" y="81965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806528"/>
            <a:ext cx="12875468" cy="1067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69"/>
              </a:lnSpc>
            </a:pPr>
            <a:r>
              <a:rPr lang="en-US" sz="6395" spc="127">
                <a:solidFill>
                  <a:srgbClr val="B44928"/>
                </a:solidFill>
                <a:latin typeface="Asap Bold"/>
              </a:rPr>
              <a:t>2. BIỂU ĐỒ USE CASE TỔNG QUÁT</a:t>
            </a:r>
          </a:p>
        </p:txBody>
      </p:sp>
      <p:sp>
        <p:nvSpPr>
          <p:cNvPr id="6" name="Freeform 6"/>
          <p:cNvSpPr/>
          <p:nvPr/>
        </p:nvSpPr>
        <p:spPr>
          <a:xfrm rot="-1477679">
            <a:off x="16823197" y="8608182"/>
            <a:ext cx="526596" cy="1300236"/>
          </a:xfrm>
          <a:custGeom>
            <a:avLst/>
            <a:gdLst/>
            <a:ahLst/>
            <a:cxnLst/>
            <a:rect l="l" t="t" r="r" b="b"/>
            <a:pathLst>
              <a:path w="526596" h="1300236">
                <a:moveTo>
                  <a:pt x="0" y="0"/>
                </a:moveTo>
                <a:lnTo>
                  <a:pt x="526596" y="0"/>
                </a:lnTo>
                <a:lnTo>
                  <a:pt x="526596" y="1300236"/>
                </a:lnTo>
                <a:lnTo>
                  <a:pt x="0" y="13002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386368">
            <a:off x="16716200" y="9553427"/>
            <a:ext cx="740589" cy="276031"/>
          </a:xfrm>
          <a:custGeom>
            <a:avLst/>
            <a:gdLst/>
            <a:ahLst/>
            <a:cxnLst/>
            <a:rect l="l" t="t" r="r" b="b"/>
            <a:pathLst>
              <a:path w="740589" h="276031">
                <a:moveTo>
                  <a:pt x="0" y="0"/>
                </a:moveTo>
                <a:lnTo>
                  <a:pt x="740589" y="0"/>
                </a:lnTo>
                <a:lnTo>
                  <a:pt x="740589" y="276030"/>
                </a:lnTo>
                <a:lnTo>
                  <a:pt x="0" y="2760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17006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8111" r="-18111"/>
            </a:stretch>
          </a:blipFill>
        </p:spPr>
      </p:sp>
      <p:sp>
        <p:nvSpPr>
          <p:cNvPr id="3" name="Freeform 3"/>
          <p:cNvSpPr/>
          <p:nvPr/>
        </p:nvSpPr>
        <p:spPr>
          <a:xfrm rot="-1477679">
            <a:off x="17148987" y="8936181"/>
            <a:ext cx="526596" cy="1300236"/>
          </a:xfrm>
          <a:custGeom>
            <a:avLst/>
            <a:gdLst/>
            <a:ahLst/>
            <a:cxnLst/>
            <a:rect l="l" t="t" r="r" b="b"/>
            <a:pathLst>
              <a:path w="526596" h="1300236">
                <a:moveTo>
                  <a:pt x="0" y="0"/>
                </a:moveTo>
                <a:lnTo>
                  <a:pt x="526596" y="0"/>
                </a:lnTo>
                <a:lnTo>
                  <a:pt x="526596" y="1300236"/>
                </a:lnTo>
                <a:lnTo>
                  <a:pt x="0" y="13002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86368">
            <a:off x="17041990" y="9881425"/>
            <a:ext cx="740589" cy="276031"/>
          </a:xfrm>
          <a:custGeom>
            <a:avLst/>
            <a:gdLst/>
            <a:ahLst/>
            <a:cxnLst/>
            <a:rect l="l" t="t" r="r" b="b"/>
            <a:pathLst>
              <a:path w="740589" h="276031">
                <a:moveTo>
                  <a:pt x="0" y="0"/>
                </a:moveTo>
                <a:lnTo>
                  <a:pt x="740589" y="0"/>
                </a:lnTo>
                <a:lnTo>
                  <a:pt x="740589" y="276031"/>
                </a:lnTo>
                <a:lnTo>
                  <a:pt x="0" y="2760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7006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65449" y="3158169"/>
            <a:ext cx="7125340" cy="5248421"/>
          </a:xfrm>
          <a:custGeom>
            <a:avLst/>
            <a:gdLst/>
            <a:ahLst/>
            <a:cxnLst/>
            <a:rect l="l" t="t" r="r" b="b"/>
            <a:pathLst>
              <a:path w="7125340" h="5248421">
                <a:moveTo>
                  <a:pt x="0" y="0"/>
                </a:moveTo>
                <a:lnTo>
                  <a:pt x="7125339" y="0"/>
                </a:lnTo>
                <a:lnTo>
                  <a:pt x="7125339" y="5248421"/>
                </a:lnTo>
                <a:lnTo>
                  <a:pt x="0" y="52484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933457">
            <a:off x="14491912" y="-5212667"/>
            <a:ext cx="5534776" cy="8905919"/>
          </a:xfrm>
          <a:custGeom>
            <a:avLst/>
            <a:gdLst/>
            <a:ahLst/>
            <a:cxnLst/>
            <a:rect l="l" t="t" r="r" b="b"/>
            <a:pathLst>
              <a:path w="5534776" h="8905919">
                <a:moveTo>
                  <a:pt x="0" y="0"/>
                </a:moveTo>
                <a:lnTo>
                  <a:pt x="5534776" y="0"/>
                </a:lnTo>
                <a:lnTo>
                  <a:pt x="5534776" y="8905919"/>
                </a:lnTo>
                <a:lnTo>
                  <a:pt x="0" y="89059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39386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766340" y="2942077"/>
            <a:ext cx="10029382" cy="5464514"/>
          </a:xfrm>
          <a:custGeom>
            <a:avLst/>
            <a:gdLst/>
            <a:ahLst/>
            <a:cxnLst/>
            <a:rect l="l" t="t" r="r" b="b"/>
            <a:pathLst>
              <a:path w="10029382" h="5464514">
                <a:moveTo>
                  <a:pt x="0" y="0"/>
                </a:moveTo>
                <a:lnTo>
                  <a:pt x="10029382" y="0"/>
                </a:lnTo>
                <a:lnTo>
                  <a:pt x="10029382" y="5464513"/>
                </a:lnTo>
                <a:lnTo>
                  <a:pt x="0" y="54645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816053"/>
            <a:ext cx="14335710" cy="1728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27"/>
              </a:lnSpc>
            </a:pPr>
            <a:r>
              <a:rPr lang="en-US" sz="5095" spc="101">
                <a:solidFill>
                  <a:srgbClr val="B44928"/>
                </a:solidFill>
                <a:latin typeface="Asap Bold"/>
              </a:rPr>
              <a:t>BIỂU ĐỒ USE CASE VÀ GIAO DIỆN CHỨC NĂNG NHẬP TRUYỆN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8111" r="-18111"/>
            </a:stretch>
          </a:blipFill>
        </p:spPr>
      </p:sp>
      <p:sp>
        <p:nvSpPr>
          <p:cNvPr id="3" name="Freeform 3"/>
          <p:cNvSpPr/>
          <p:nvPr/>
        </p:nvSpPr>
        <p:spPr>
          <a:xfrm rot="-1477679">
            <a:off x="17148987" y="8936181"/>
            <a:ext cx="526596" cy="1300236"/>
          </a:xfrm>
          <a:custGeom>
            <a:avLst/>
            <a:gdLst/>
            <a:ahLst/>
            <a:cxnLst/>
            <a:rect l="l" t="t" r="r" b="b"/>
            <a:pathLst>
              <a:path w="526596" h="1300236">
                <a:moveTo>
                  <a:pt x="0" y="0"/>
                </a:moveTo>
                <a:lnTo>
                  <a:pt x="526596" y="0"/>
                </a:lnTo>
                <a:lnTo>
                  <a:pt x="526596" y="1300236"/>
                </a:lnTo>
                <a:lnTo>
                  <a:pt x="0" y="13002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86368">
            <a:off x="17041990" y="9881425"/>
            <a:ext cx="740589" cy="276031"/>
          </a:xfrm>
          <a:custGeom>
            <a:avLst/>
            <a:gdLst/>
            <a:ahLst/>
            <a:cxnLst/>
            <a:rect l="l" t="t" r="r" b="b"/>
            <a:pathLst>
              <a:path w="740589" h="276031">
                <a:moveTo>
                  <a:pt x="0" y="0"/>
                </a:moveTo>
                <a:lnTo>
                  <a:pt x="740589" y="0"/>
                </a:lnTo>
                <a:lnTo>
                  <a:pt x="740589" y="276031"/>
                </a:lnTo>
                <a:lnTo>
                  <a:pt x="0" y="2760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7006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830163" y="2954989"/>
            <a:ext cx="9965559" cy="5451601"/>
          </a:xfrm>
          <a:custGeom>
            <a:avLst/>
            <a:gdLst/>
            <a:ahLst/>
            <a:cxnLst/>
            <a:rect l="l" t="t" r="r" b="b"/>
            <a:pathLst>
              <a:path w="9965559" h="5451601">
                <a:moveTo>
                  <a:pt x="0" y="0"/>
                </a:moveTo>
                <a:lnTo>
                  <a:pt x="9965559" y="0"/>
                </a:lnTo>
                <a:lnTo>
                  <a:pt x="9965559" y="5451601"/>
                </a:lnTo>
                <a:lnTo>
                  <a:pt x="0" y="54516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933457">
            <a:off x="14491912" y="-5212667"/>
            <a:ext cx="5534776" cy="8905919"/>
          </a:xfrm>
          <a:custGeom>
            <a:avLst/>
            <a:gdLst/>
            <a:ahLst/>
            <a:cxnLst/>
            <a:rect l="l" t="t" r="r" b="b"/>
            <a:pathLst>
              <a:path w="5534776" h="8905919">
                <a:moveTo>
                  <a:pt x="0" y="0"/>
                </a:moveTo>
                <a:lnTo>
                  <a:pt x="5534776" y="0"/>
                </a:lnTo>
                <a:lnTo>
                  <a:pt x="5534776" y="8905919"/>
                </a:lnTo>
                <a:lnTo>
                  <a:pt x="0" y="89059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39386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98684" y="3602198"/>
            <a:ext cx="7270369" cy="4805201"/>
          </a:xfrm>
          <a:custGeom>
            <a:avLst/>
            <a:gdLst/>
            <a:ahLst/>
            <a:cxnLst/>
            <a:rect l="l" t="t" r="r" b="b"/>
            <a:pathLst>
              <a:path w="7270369" h="4805201">
                <a:moveTo>
                  <a:pt x="0" y="0"/>
                </a:moveTo>
                <a:lnTo>
                  <a:pt x="7270369" y="0"/>
                </a:lnTo>
                <a:lnTo>
                  <a:pt x="7270369" y="4805200"/>
                </a:lnTo>
                <a:lnTo>
                  <a:pt x="0" y="48052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816053"/>
            <a:ext cx="14730380" cy="1728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27"/>
              </a:lnSpc>
            </a:pPr>
            <a:r>
              <a:rPr lang="en-US" sz="5095" spc="101">
                <a:solidFill>
                  <a:srgbClr val="B44928"/>
                </a:solidFill>
                <a:latin typeface="Asap Bold"/>
              </a:rPr>
              <a:t>BIỂU ĐỒ USE CASE VÀ GIAO DIỆN CHỨC NĂNG BÁN TRUYỆN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8111" r="-18111"/>
            </a:stretch>
          </a:blipFill>
        </p:spPr>
      </p:sp>
      <p:sp>
        <p:nvSpPr>
          <p:cNvPr id="3" name="Freeform 3"/>
          <p:cNvSpPr/>
          <p:nvPr/>
        </p:nvSpPr>
        <p:spPr>
          <a:xfrm rot="-1477679">
            <a:off x="17148987" y="8936181"/>
            <a:ext cx="526596" cy="1300236"/>
          </a:xfrm>
          <a:custGeom>
            <a:avLst/>
            <a:gdLst/>
            <a:ahLst/>
            <a:cxnLst/>
            <a:rect l="l" t="t" r="r" b="b"/>
            <a:pathLst>
              <a:path w="526596" h="1300236">
                <a:moveTo>
                  <a:pt x="0" y="0"/>
                </a:moveTo>
                <a:lnTo>
                  <a:pt x="526596" y="0"/>
                </a:lnTo>
                <a:lnTo>
                  <a:pt x="526596" y="1300236"/>
                </a:lnTo>
                <a:lnTo>
                  <a:pt x="0" y="13002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86368">
            <a:off x="17041990" y="9881425"/>
            <a:ext cx="740589" cy="276031"/>
          </a:xfrm>
          <a:custGeom>
            <a:avLst/>
            <a:gdLst/>
            <a:ahLst/>
            <a:cxnLst/>
            <a:rect l="l" t="t" r="r" b="b"/>
            <a:pathLst>
              <a:path w="740589" h="276031">
                <a:moveTo>
                  <a:pt x="0" y="0"/>
                </a:moveTo>
                <a:lnTo>
                  <a:pt x="740589" y="0"/>
                </a:lnTo>
                <a:lnTo>
                  <a:pt x="740589" y="276031"/>
                </a:lnTo>
                <a:lnTo>
                  <a:pt x="0" y="2760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7006"/>
            </a:stretch>
          </a:blipFill>
        </p:spPr>
      </p:sp>
      <p:sp>
        <p:nvSpPr>
          <p:cNvPr id="5" name="Freeform 5"/>
          <p:cNvSpPr/>
          <p:nvPr/>
        </p:nvSpPr>
        <p:spPr>
          <a:xfrm rot="-3933457">
            <a:off x="14491912" y="-5212667"/>
            <a:ext cx="5534776" cy="8905919"/>
          </a:xfrm>
          <a:custGeom>
            <a:avLst/>
            <a:gdLst/>
            <a:ahLst/>
            <a:cxnLst/>
            <a:rect l="l" t="t" r="r" b="b"/>
            <a:pathLst>
              <a:path w="5534776" h="8905919">
                <a:moveTo>
                  <a:pt x="0" y="0"/>
                </a:moveTo>
                <a:lnTo>
                  <a:pt x="5534776" y="0"/>
                </a:lnTo>
                <a:lnTo>
                  <a:pt x="5534776" y="8905919"/>
                </a:lnTo>
                <a:lnTo>
                  <a:pt x="0" y="89059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3938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674851" y="3360900"/>
            <a:ext cx="9247701" cy="5051200"/>
          </a:xfrm>
          <a:custGeom>
            <a:avLst/>
            <a:gdLst/>
            <a:ahLst/>
            <a:cxnLst/>
            <a:rect l="l" t="t" r="r" b="b"/>
            <a:pathLst>
              <a:path w="9247701" h="5051200">
                <a:moveTo>
                  <a:pt x="0" y="0"/>
                </a:moveTo>
                <a:lnTo>
                  <a:pt x="9247700" y="0"/>
                </a:lnTo>
                <a:lnTo>
                  <a:pt x="9247700" y="5051200"/>
                </a:lnTo>
                <a:lnTo>
                  <a:pt x="0" y="50512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1450" y="3251554"/>
            <a:ext cx="8258829" cy="5160547"/>
          </a:xfrm>
          <a:custGeom>
            <a:avLst/>
            <a:gdLst/>
            <a:ahLst/>
            <a:cxnLst/>
            <a:rect l="l" t="t" r="r" b="b"/>
            <a:pathLst>
              <a:path w="8258829" h="5160547">
                <a:moveTo>
                  <a:pt x="0" y="0"/>
                </a:moveTo>
                <a:lnTo>
                  <a:pt x="8258829" y="0"/>
                </a:lnTo>
                <a:lnTo>
                  <a:pt x="8258829" y="5160546"/>
                </a:lnTo>
                <a:lnTo>
                  <a:pt x="0" y="51605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816053"/>
            <a:ext cx="14138375" cy="1728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27"/>
              </a:lnSpc>
            </a:pPr>
            <a:r>
              <a:rPr lang="en-US" sz="5095" spc="101">
                <a:solidFill>
                  <a:srgbClr val="B44928"/>
                </a:solidFill>
                <a:latin typeface="Asap Bold"/>
              </a:rPr>
              <a:t>BIỂU ĐỒ USE CASE VÀ GIAO DIỆN CHỨC NĂNG QUẢN LÝ THỂ LOẠI TRUYỆN TRANH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8111" r="-18111"/>
            </a:stretch>
          </a:blipFill>
        </p:spPr>
      </p:sp>
      <p:sp>
        <p:nvSpPr>
          <p:cNvPr id="3" name="Freeform 3"/>
          <p:cNvSpPr/>
          <p:nvPr/>
        </p:nvSpPr>
        <p:spPr>
          <a:xfrm rot="-1477679">
            <a:off x="17148987" y="8936181"/>
            <a:ext cx="526596" cy="1300236"/>
          </a:xfrm>
          <a:custGeom>
            <a:avLst/>
            <a:gdLst/>
            <a:ahLst/>
            <a:cxnLst/>
            <a:rect l="l" t="t" r="r" b="b"/>
            <a:pathLst>
              <a:path w="526596" h="1300236">
                <a:moveTo>
                  <a:pt x="0" y="0"/>
                </a:moveTo>
                <a:lnTo>
                  <a:pt x="526596" y="0"/>
                </a:lnTo>
                <a:lnTo>
                  <a:pt x="526596" y="1300236"/>
                </a:lnTo>
                <a:lnTo>
                  <a:pt x="0" y="13002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86368">
            <a:off x="17041990" y="9881425"/>
            <a:ext cx="740589" cy="276031"/>
          </a:xfrm>
          <a:custGeom>
            <a:avLst/>
            <a:gdLst/>
            <a:ahLst/>
            <a:cxnLst/>
            <a:rect l="l" t="t" r="r" b="b"/>
            <a:pathLst>
              <a:path w="740589" h="276031">
                <a:moveTo>
                  <a:pt x="0" y="0"/>
                </a:moveTo>
                <a:lnTo>
                  <a:pt x="740589" y="0"/>
                </a:lnTo>
                <a:lnTo>
                  <a:pt x="740589" y="276031"/>
                </a:lnTo>
                <a:lnTo>
                  <a:pt x="0" y="2760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7006"/>
            </a:stretch>
          </a:blipFill>
        </p:spPr>
      </p:sp>
      <p:sp>
        <p:nvSpPr>
          <p:cNvPr id="5" name="Freeform 5"/>
          <p:cNvSpPr/>
          <p:nvPr/>
        </p:nvSpPr>
        <p:spPr>
          <a:xfrm rot="-3933457">
            <a:off x="14491912" y="-5212667"/>
            <a:ext cx="5534776" cy="8905919"/>
          </a:xfrm>
          <a:custGeom>
            <a:avLst/>
            <a:gdLst/>
            <a:ahLst/>
            <a:cxnLst/>
            <a:rect l="l" t="t" r="r" b="b"/>
            <a:pathLst>
              <a:path w="5534776" h="8905919">
                <a:moveTo>
                  <a:pt x="0" y="0"/>
                </a:moveTo>
                <a:lnTo>
                  <a:pt x="5534776" y="0"/>
                </a:lnTo>
                <a:lnTo>
                  <a:pt x="5534776" y="8905919"/>
                </a:lnTo>
                <a:lnTo>
                  <a:pt x="0" y="89059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3938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596691" y="3320361"/>
            <a:ext cx="9325861" cy="5075510"/>
          </a:xfrm>
          <a:custGeom>
            <a:avLst/>
            <a:gdLst/>
            <a:ahLst/>
            <a:cxnLst/>
            <a:rect l="l" t="t" r="r" b="b"/>
            <a:pathLst>
              <a:path w="9325861" h="5075510">
                <a:moveTo>
                  <a:pt x="0" y="0"/>
                </a:moveTo>
                <a:lnTo>
                  <a:pt x="9325860" y="0"/>
                </a:lnTo>
                <a:lnTo>
                  <a:pt x="9325860" y="5075511"/>
                </a:lnTo>
                <a:lnTo>
                  <a:pt x="0" y="50755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91503" y="3131994"/>
            <a:ext cx="8076347" cy="5263878"/>
          </a:xfrm>
          <a:custGeom>
            <a:avLst/>
            <a:gdLst/>
            <a:ahLst/>
            <a:cxnLst/>
            <a:rect l="l" t="t" r="r" b="b"/>
            <a:pathLst>
              <a:path w="8076347" h="5263878">
                <a:moveTo>
                  <a:pt x="0" y="0"/>
                </a:moveTo>
                <a:lnTo>
                  <a:pt x="8076346" y="0"/>
                </a:lnTo>
                <a:lnTo>
                  <a:pt x="8076346" y="5263878"/>
                </a:lnTo>
                <a:lnTo>
                  <a:pt x="0" y="52638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816053"/>
            <a:ext cx="14138375" cy="1728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27"/>
              </a:lnSpc>
            </a:pPr>
            <a:r>
              <a:rPr lang="en-US" sz="5095" spc="101">
                <a:solidFill>
                  <a:srgbClr val="B44928"/>
                </a:solidFill>
                <a:latin typeface="Asap Bold"/>
              </a:rPr>
              <a:t>BIỂU ĐỒ USE CASE VÀ GIAO DIỆN CHỨC NĂNG QUẢN LÝ THÔNG TIN TRUYỆN TRANH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8111" r="-18111"/>
            </a:stretch>
          </a:blipFill>
        </p:spPr>
      </p:sp>
      <p:sp>
        <p:nvSpPr>
          <p:cNvPr id="3" name="Freeform 3"/>
          <p:cNvSpPr/>
          <p:nvPr/>
        </p:nvSpPr>
        <p:spPr>
          <a:xfrm rot="-1477679">
            <a:off x="17148987" y="8936181"/>
            <a:ext cx="526596" cy="1300236"/>
          </a:xfrm>
          <a:custGeom>
            <a:avLst/>
            <a:gdLst/>
            <a:ahLst/>
            <a:cxnLst/>
            <a:rect l="l" t="t" r="r" b="b"/>
            <a:pathLst>
              <a:path w="526596" h="1300236">
                <a:moveTo>
                  <a:pt x="0" y="0"/>
                </a:moveTo>
                <a:lnTo>
                  <a:pt x="526596" y="0"/>
                </a:lnTo>
                <a:lnTo>
                  <a:pt x="526596" y="1300236"/>
                </a:lnTo>
                <a:lnTo>
                  <a:pt x="0" y="13002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86368">
            <a:off x="17041990" y="9881425"/>
            <a:ext cx="740589" cy="276031"/>
          </a:xfrm>
          <a:custGeom>
            <a:avLst/>
            <a:gdLst/>
            <a:ahLst/>
            <a:cxnLst/>
            <a:rect l="l" t="t" r="r" b="b"/>
            <a:pathLst>
              <a:path w="740589" h="276031">
                <a:moveTo>
                  <a:pt x="0" y="0"/>
                </a:moveTo>
                <a:lnTo>
                  <a:pt x="740589" y="0"/>
                </a:lnTo>
                <a:lnTo>
                  <a:pt x="740589" y="276031"/>
                </a:lnTo>
                <a:lnTo>
                  <a:pt x="0" y="2760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7006"/>
            </a:stretch>
          </a:blipFill>
        </p:spPr>
      </p:sp>
      <p:sp>
        <p:nvSpPr>
          <p:cNvPr id="5" name="Freeform 5"/>
          <p:cNvSpPr/>
          <p:nvPr/>
        </p:nvSpPr>
        <p:spPr>
          <a:xfrm rot="-3933457">
            <a:off x="14491912" y="-5212667"/>
            <a:ext cx="5534776" cy="8905919"/>
          </a:xfrm>
          <a:custGeom>
            <a:avLst/>
            <a:gdLst/>
            <a:ahLst/>
            <a:cxnLst/>
            <a:rect l="l" t="t" r="r" b="b"/>
            <a:pathLst>
              <a:path w="5534776" h="8905919">
                <a:moveTo>
                  <a:pt x="0" y="0"/>
                </a:moveTo>
                <a:lnTo>
                  <a:pt x="5534776" y="0"/>
                </a:lnTo>
                <a:lnTo>
                  <a:pt x="5534776" y="8905919"/>
                </a:lnTo>
                <a:lnTo>
                  <a:pt x="0" y="89059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3938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478462" y="3250255"/>
            <a:ext cx="9444090" cy="5145617"/>
          </a:xfrm>
          <a:custGeom>
            <a:avLst/>
            <a:gdLst/>
            <a:ahLst/>
            <a:cxnLst/>
            <a:rect l="l" t="t" r="r" b="b"/>
            <a:pathLst>
              <a:path w="9444090" h="5145617">
                <a:moveTo>
                  <a:pt x="0" y="0"/>
                </a:moveTo>
                <a:lnTo>
                  <a:pt x="9444089" y="0"/>
                </a:lnTo>
                <a:lnTo>
                  <a:pt x="9444089" y="5145617"/>
                </a:lnTo>
                <a:lnTo>
                  <a:pt x="0" y="51456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1200" y="3602198"/>
            <a:ext cx="8170822" cy="4793674"/>
          </a:xfrm>
          <a:custGeom>
            <a:avLst/>
            <a:gdLst/>
            <a:ahLst/>
            <a:cxnLst/>
            <a:rect l="l" t="t" r="r" b="b"/>
            <a:pathLst>
              <a:path w="8170822" h="4793674">
                <a:moveTo>
                  <a:pt x="0" y="0"/>
                </a:moveTo>
                <a:lnTo>
                  <a:pt x="8170822" y="0"/>
                </a:lnTo>
                <a:lnTo>
                  <a:pt x="8170822" y="4793674"/>
                </a:lnTo>
                <a:lnTo>
                  <a:pt x="0" y="47936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816053"/>
            <a:ext cx="14899524" cy="1728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27"/>
              </a:lnSpc>
            </a:pPr>
            <a:r>
              <a:rPr lang="en-US" sz="5095" spc="101">
                <a:solidFill>
                  <a:srgbClr val="B44928"/>
                </a:solidFill>
                <a:latin typeface="Asap Bold"/>
              </a:rPr>
              <a:t>BIỂU ĐỒ USE CASE VÀ GIAO DIỆN CHỨC NĂNG QUẢN LÝ THÔNG TIN KHÁCH HÀNG THÀNH VIÊN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509</Words>
  <Application>Microsoft Office PowerPoint</Application>
  <PresentationFormat>Custom</PresentationFormat>
  <Paragraphs>53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Asap Bold</vt:lpstr>
      <vt:lpstr>More Sugar</vt:lpstr>
      <vt:lpstr>Cabin</vt:lpstr>
      <vt:lpstr>Asap</vt:lpstr>
      <vt:lpstr>Calibri</vt:lpstr>
      <vt:lpstr>Glass Antiqua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Đồ án 1</dc:title>
  <cp:lastModifiedBy>Thiên Trường Đinh</cp:lastModifiedBy>
  <cp:revision>1</cp:revision>
  <dcterms:created xsi:type="dcterms:W3CDTF">2006-08-16T00:00:00Z</dcterms:created>
  <dcterms:modified xsi:type="dcterms:W3CDTF">2024-06-02T18:34:51Z</dcterms:modified>
  <dc:identifier>DAGG-NJgyBM</dc:identifier>
</cp:coreProperties>
</file>